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sr-Latn-R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16" autoAdjust="0"/>
    <p:restoredTop sz="94660"/>
  </p:normalViewPr>
  <p:slideViewPr>
    <p:cSldViewPr snapToGrid="0">
      <p:cViewPr varScale="1">
        <p:scale>
          <a:sx n="57" d="100"/>
          <a:sy n="57" d="100"/>
        </p:scale>
        <p:origin x="72" y="10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jpg>
</file>

<file path=ppt/media/image3.jp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Rezervirano mjesto zaglavlja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hr-HR"/>
          </a:p>
        </p:txBody>
      </p:sp>
      <p:sp>
        <p:nvSpPr>
          <p:cNvPr id="3" name="Rezervirano mjesto datum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AD24E1-C41E-4A62-A480-BE1E6CA4BECC}" type="datetimeFigureOut">
              <a:rPr lang="hr-HR" smtClean="0"/>
              <a:t>7.12.2025.</a:t>
            </a:fld>
            <a:endParaRPr lang="hr-HR"/>
          </a:p>
        </p:txBody>
      </p:sp>
      <p:sp>
        <p:nvSpPr>
          <p:cNvPr id="4" name="Rezervirano mjesto slike slajd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r-HR"/>
          </a:p>
        </p:txBody>
      </p:sp>
      <p:sp>
        <p:nvSpPr>
          <p:cNvPr id="5" name="Rezervirano mjesto bilježaka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hr-HR"/>
              <a:t>Kliknite da biste uredili matrice</a:t>
            </a:r>
          </a:p>
          <a:p>
            <a:pPr lvl="1"/>
            <a:r>
              <a:rPr lang="hr-HR"/>
              <a:t>Druga razina</a:t>
            </a:r>
          </a:p>
          <a:p>
            <a:pPr lvl="2"/>
            <a:r>
              <a:rPr lang="hr-HR"/>
              <a:t>Treća razina</a:t>
            </a:r>
          </a:p>
          <a:p>
            <a:pPr lvl="3"/>
            <a:r>
              <a:rPr lang="hr-HR"/>
              <a:t>Četvrta razina</a:t>
            </a:r>
          </a:p>
          <a:p>
            <a:pPr lvl="4"/>
            <a:r>
              <a:rPr lang="hr-HR"/>
              <a:t>Peta razina stilove teksta</a:t>
            </a:r>
          </a:p>
        </p:txBody>
      </p:sp>
      <p:sp>
        <p:nvSpPr>
          <p:cNvPr id="6" name="Rezervirano mjesto podnožj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hr-HR"/>
          </a:p>
        </p:txBody>
      </p:sp>
      <p:sp>
        <p:nvSpPr>
          <p:cNvPr id="7" name="Rezervirano mjesto broja slajd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32A6EE-9FDF-41E8-9606-D0E7EF93F526}" type="slidenum">
              <a:rPr lang="hr-HR" smtClean="0"/>
              <a:t>‹#›</a:t>
            </a:fld>
            <a:endParaRPr lang="hr-HR"/>
          </a:p>
        </p:txBody>
      </p:sp>
    </p:spTree>
    <p:extLst>
      <p:ext uri="{BB962C8B-B14F-4D97-AF65-F5344CB8AC3E}">
        <p14:creationId xmlns:p14="http://schemas.microsoft.com/office/powerpoint/2010/main" val="39036367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zervirano mjesto slike slajda 1"/>
          <p:cNvSpPr>
            <a:spLocks noGrp="1" noRot="1" noChangeAspect="1"/>
          </p:cNvSpPr>
          <p:nvPr>
            <p:ph type="sldImg"/>
          </p:nvPr>
        </p:nvSpPr>
        <p:spPr/>
      </p:sp>
      <p:sp>
        <p:nvSpPr>
          <p:cNvPr id="3" name="Rezervirano mjesto bilježaka 2"/>
          <p:cNvSpPr>
            <a:spLocks noGrp="1"/>
          </p:cNvSpPr>
          <p:nvPr>
            <p:ph type="body" idx="1"/>
          </p:nvPr>
        </p:nvSpPr>
        <p:spPr/>
        <p:txBody>
          <a:bodyPr/>
          <a:lstStyle/>
          <a:p>
            <a:endParaRPr lang="hr-HR" dirty="0"/>
          </a:p>
        </p:txBody>
      </p:sp>
      <p:sp>
        <p:nvSpPr>
          <p:cNvPr id="4" name="Rezervirano mjesto broja slajda 3"/>
          <p:cNvSpPr>
            <a:spLocks noGrp="1"/>
          </p:cNvSpPr>
          <p:nvPr>
            <p:ph type="sldNum" sz="quarter" idx="5"/>
          </p:nvPr>
        </p:nvSpPr>
        <p:spPr/>
        <p:txBody>
          <a:bodyPr/>
          <a:lstStyle/>
          <a:p>
            <a:fld id="{9232A6EE-9FDF-41E8-9606-D0E7EF93F526}" type="slidenum">
              <a:rPr lang="hr-HR" smtClean="0"/>
              <a:t>9</a:t>
            </a:fld>
            <a:endParaRPr lang="hr-HR"/>
          </a:p>
        </p:txBody>
      </p:sp>
    </p:spTree>
    <p:extLst>
      <p:ext uri="{BB962C8B-B14F-4D97-AF65-F5344CB8AC3E}">
        <p14:creationId xmlns:p14="http://schemas.microsoft.com/office/powerpoint/2010/main" val="16051997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6C663-511E-5EC2-B89E-B68645DB91D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sr-Latn-BA"/>
          </a:p>
        </p:txBody>
      </p:sp>
      <p:sp>
        <p:nvSpPr>
          <p:cNvPr id="3" name="Subtitle 2">
            <a:extLst>
              <a:ext uri="{FF2B5EF4-FFF2-40B4-BE49-F238E27FC236}">
                <a16:creationId xmlns:a16="http://schemas.microsoft.com/office/drawing/2014/main" id="{9A85D7CF-B5B4-FB59-5A74-663ECAF1C18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sr-Latn-BA"/>
          </a:p>
        </p:txBody>
      </p:sp>
      <p:sp>
        <p:nvSpPr>
          <p:cNvPr id="4" name="Date Placeholder 3">
            <a:extLst>
              <a:ext uri="{FF2B5EF4-FFF2-40B4-BE49-F238E27FC236}">
                <a16:creationId xmlns:a16="http://schemas.microsoft.com/office/drawing/2014/main" id="{02FE10AD-CDEA-C949-4CAF-1BB9162DC192}"/>
              </a:ext>
            </a:extLst>
          </p:cNvPr>
          <p:cNvSpPr>
            <a:spLocks noGrp="1"/>
          </p:cNvSpPr>
          <p:nvPr>
            <p:ph type="dt" sz="half" idx="10"/>
          </p:nvPr>
        </p:nvSpPr>
        <p:spPr/>
        <p:txBody>
          <a:bodyPr/>
          <a:lstStyle/>
          <a:p>
            <a:fld id="{386639B7-5FDB-4449-BEF5-327027F41B7C}" type="datetimeFigureOut">
              <a:rPr lang="sr-Latn-BA" smtClean="0"/>
              <a:t>7.12.2025.</a:t>
            </a:fld>
            <a:endParaRPr lang="sr-Latn-BA"/>
          </a:p>
        </p:txBody>
      </p:sp>
      <p:sp>
        <p:nvSpPr>
          <p:cNvPr id="5" name="Footer Placeholder 4">
            <a:extLst>
              <a:ext uri="{FF2B5EF4-FFF2-40B4-BE49-F238E27FC236}">
                <a16:creationId xmlns:a16="http://schemas.microsoft.com/office/drawing/2014/main" id="{9ADFFD6E-CB70-5D79-BF96-C6EA7B772F96}"/>
              </a:ext>
            </a:extLst>
          </p:cNvPr>
          <p:cNvSpPr>
            <a:spLocks noGrp="1"/>
          </p:cNvSpPr>
          <p:nvPr>
            <p:ph type="ftr" sz="quarter" idx="11"/>
          </p:nvPr>
        </p:nvSpPr>
        <p:spPr/>
        <p:txBody>
          <a:bodyPr/>
          <a:lstStyle/>
          <a:p>
            <a:endParaRPr lang="sr-Latn-BA"/>
          </a:p>
        </p:txBody>
      </p:sp>
      <p:sp>
        <p:nvSpPr>
          <p:cNvPr id="6" name="Slide Number Placeholder 5">
            <a:extLst>
              <a:ext uri="{FF2B5EF4-FFF2-40B4-BE49-F238E27FC236}">
                <a16:creationId xmlns:a16="http://schemas.microsoft.com/office/drawing/2014/main" id="{E08DF749-678D-4AC4-1077-518CA85E0E9E}"/>
              </a:ext>
            </a:extLst>
          </p:cNvPr>
          <p:cNvSpPr>
            <a:spLocks noGrp="1"/>
          </p:cNvSpPr>
          <p:nvPr>
            <p:ph type="sldNum" sz="quarter" idx="12"/>
          </p:nvPr>
        </p:nvSpPr>
        <p:spPr/>
        <p:txBody>
          <a:bodyPr/>
          <a:lstStyle/>
          <a:p>
            <a:fld id="{CCDE8CF0-DF1C-4D39-8086-7719C3023A7A}" type="slidenum">
              <a:rPr lang="sr-Latn-BA" smtClean="0"/>
              <a:t>‹#›</a:t>
            </a:fld>
            <a:endParaRPr lang="sr-Latn-BA"/>
          </a:p>
        </p:txBody>
      </p:sp>
    </p:spTree>
    <p:extLst>
      <p:ext uri="{BB962C8B-B14F-4D97-AF65-F5344CB8AC3E}">
        <p14:creationId xmlns:p14="http://schemas.microsoft.com/office/powerpoint/2010/main" val="2668622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1A59A-DA59-922E-C80E-DDF6421708D9}"/>
              </a:ext>
            </a:extLst>
          </p:cNvPr>
          <p:cNvSpPr>
            <a:spLocks noGrp="1"/>
          </p:cNvSpPr>
          <p:nvPr>
            <p:ph type="title"/>
          </p:nvPr>
        </p:nvSpPr>
        <p:spPr/>
        <p:txBody>
          <a:bodyPr/>
          <a:lstStyle/>
          <a:p>
            <a:r>
              <a:rPr lang="en-US"/>
              <a:t>Click to edit Master title style</a:t>
            </a:r>
            <a:endParaRPr lang="sr-Latn-BA"/>
          </a:p>
        </p:txBody>
      </p:sp>
      <p:sp>
        <p:nvSpPr>
          <p:cNvPr id="3" name="Vertical Text Placeholder 2">
            <a:extLst>
              <a:ext uri="{FF2B5EF4-FFF2-40B4-BE49-F238E27FC236}">
                <a16:creationId xmlns:a16="http://schemas.microsoft.com/office/drawing/2014/main" id="{A2B31E2D-C88B-C22D-D0A7-C074888E069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r-Latn-BA"/>
          </a:p>
        </p:txBody>
      </p:sp>
      <p:sp>
        <p:nvSpPr>
          <p:cNvPr id="4" name="Date Placeholder 3">
            <a:extLst>
              <a:ext uri="{FF2B5EF4-FFF2-40B4-BE49-F238E27FC236}">
                <a16:creationId xmlns:a16="http://schemas.microsoft.com/office/drawing/2014/main" id="{7132A1C6-3428-DBD5-D5D0-1562337F7F76}"/>
              </a:ext>
            </a:extLst>
          </p:cNvPr>
          <p:cNvSpPr>
            <a:spLocks noGrp="1"/>
          </p:cNvSpPr>
          <p:nvPr>
            <p:ph type="dt" sz="half" idx="10"/>
          </p:nvPr>
        </p:nvSpPr>
        <p:spPr/>
        <p:txBody>
          <a:bodyPr/>
          <a:lstStyle/>
          <a:p>
            <a:fld id="{386639B7-5FDB-4449-BEF5-327027F41B7C}" type="datetimeFigureOut">
              <a:rPr lang="sr-Latn-BA" smtClean="0"/>
              <a:t>7.12.2025.</a:t>
            </a:fld>
            <a:endParaRPr lang="sr-Latn-BA"/>
          </a:p>
        </p:txBody>
      </p:sp>
      <p:sp>
        <p:nvSpPr>
          <p:cNvPr id="5" name="Footer Placeholder 4">
            <a:extLst>
              <a:ext uri="{FF2B5EF4-FFF2-40B4-BE49-F238E27FC236}">
                <a16:creationId xmlns:a16="http://schemas.microsoft.com/office/drawing/2014/main" id="{694DC282-6B86-2EDC-1BCE-0CF6B0840385}"/>
              </a:ext>
            </a:extLst>
          </p:cNvPr>
          <p:cNvSpPr>
            <a:spLocks noGrp="1"/>
          </p:cNvSpPr>
          <p:nvPr>
            <p:ph type="ftr" sz="quarter" idx="11"/>
          </p:nvPr>
        </p:nvSpPr>
        <p:spPr/>
        <p:txBody>
          <a:bodyPr/>
          <a:lstStyle/>
          <a:p>
            <a:endParaRPr lang="sr-Latn-BA"/>
          </a:p>
        </p:txBody>
      </p:sp>
      <p:sp>
        <p:nvSpPr>
          <p:cNvPr id="6" name="Slide Number Placeholder 5">
            <a:extLst>
              <a:ext uri="{FF2B5EF4-FFF2-40B4-BE49-F238E27FC236}">
                <a16:creationId xmlns:a16="http://schemas.microsoft.com/office/drawing/2014/main" id="{E76FA9E4-D93A-E2D8-76C1-E8EC770B7645}"/>
              </a:ext>
            </a:extLst>
          </p:cNvPr>
          <p:cNvSpPr>
            <a:spLocks noGrp="1"/>
          </p:cNvSpPr>
          <p:nvPr>
            <p:ph type="sldNum" sz="quarter" idx="12"/>
          </p:nvPr>
        </p:nvSpPr>
        <p:spPr/>
        <p:txBody>
          <a:bodyPr/>
          <a:lstStyle/>
          <a:p>
            <a:fld id="{CCDE8CF0-DF1C-4D39-8086-7719C3023A7A}" type="slidenum">
              <a:rPr lang="sr-Latn-BA" smtClean="0"/>
              <a:t>‹#›</a:t>
            </a:fld>
            <a:endParaRPr lang="sr-Latn-BA"/>
          </a:p>
        </p:txBody>
      </p:sp>
    </p:spTree>
    <p:extLst>
      <p:ext uri="{BB962C8B-B14F-4D97-AF65-F5344CB8AC3E}">
        <p14:creationId xmlns:p14="http://schemas.microsoft.com/office/powerpoint/2010/main" val="32091760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B3F9D13-C942-C939-9871-A365D5B48E6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sr-Latn-BA"/>
          </a:p>
        </p:txBody>
      </p:sp>
      <p:sp>
        <p:nvSpPr>
          <p:cNvPr id="3" name="Vertical Text Placeholder 2">
            <a:extLst>
              <a:ext uri="{FF2B5EF4-FFF2-40B4-BE49-F238E27FC236}">
                <a16:creationId xmlns:a16="http://schemas.microsoft.com/office/drawing/2014/main" id="{71CE6503-8F70-BA02-E0D5-DBB5C9776F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r-Latn-BA"/>
          </a:p>
        </p:txBody>
      </p:sp>
      <p:sp>
        <p:nvSpPr>
          <p:cNvPr id="4" name="Date Placeholder 3">
            <a:extLst>
              <a:ext uri="{FF2B5EF4-FFF2-40B4-BE49-F238E27FC236}">
                <a16:creationId xmlns:a16="http://schemas.microsoft.com/office/drawing/2014/main" id="{FF8C5ADC-65E6-AFD9-4E7B-99B36AE864A1}"/>
              </a:ext>
            </a:extLst>
          </p:cNvPr>
          <p:cNvSpPr>
            <a:spLocks noGrp="1"/>
          </p:cNvSpPr>
          <p:nvPr>
            <p:ph type="dt" sz="half" idx="10"/>
          </p:nvPr>
        </p:nvSpPr>
        <p:spPr/>
        <p:txBody>
          <a:bodyPr/>
          <a:lstStyle/>
          <a:p>
            <a:fld id="{386639B7-5FDB-4449-BEF5-327027F41B7C}" type="datetimeFigureOut">
              <a:rPr lang="sr-Latn-BA" smtClean="0"/>
              <a:t>7.12.2025.</a:t>
            </a:fld>
            <a:endParaRPr lang="sr-Latn-BA"/>
          </a:p>
        </p:txBody>
      </p:sp>
      <p:sp>
        <p:nvSpPr>
          <p:cNvPr id="5" name="Footer Placeholder 4">
            <a:extLst>
              <a:ext uri="{FF2B5EF4-FFF2-40B4-BE49-F238E27FC236}">
                <a16:creationId xmlns:a16="http://schemas.microsoft.com/office/drawing/2014/main" id="{609CC9DF-31E4-4422-E06A-DF53FCC1FF0F}"/>
              </a:ext>
            </a:extLst>
          </p:cNvPr>
          <p:cNvSpPr>
            <a:spLocks noGrp="1"/>
          </p:cNvSpPr>
          <p:nvPr>
            <p:ph type="ftr" sz="quarter" idx="11"/>
          </p:nvPr>
        </p:nvSpPr>
        <p:spPr/>
        <p:txBody>
          <a:bodyPr/>
          <a:lstStyle/>
          <a:p>
            <a:endParaRPr lang="sr-Latn-BA"/>
          </a:p>
        </p:txBody>
      </p:sp>
      <p:sp>
        <p:nvSpPr>
          <p:cNvPr id="6" name="Slide Number Placeholder 5">
            <a:extLst>
              <a:ext uri="{FF2B5EF4-FFF2-40B4-BE49-F238E27FC236}">
                <a16:creationId xmlns:a16="http://schemas.microsoft.com/office/drawing/2014/main" id="{E08A306C-DAA5-2989-39F9-B48307653D0E}"/>
              </a:ext>
            </a:extLst>
          </p:cNvPr>
          <p:cNvSpPr>
            <a:spLocks noGrp="1"/>
          </p:cNvSpPr>
          <p:nvPr>
            <p:ph type="sldNum" sz="quarter" idx="12"/>
          </p:nvPr>
        </p:nvSpPr>
        <p:spPr/>
        <p:txBody>
          <a:bodyPr/>
          <a:lstStyle/>
          <a:p>
            <a:fld id="{CCDE8CF0-DF1C-4D39-8086-7719C3023A7A}" type="slidenum">
              <a:rPr lang="sr-Latn-BA" smtClean="0"/>
              <a:t>‹#›</a:t>
            </a:fld>
            <a:endParaRPr lang="sr-Latn-BA"/>
          </a:p>
        </p:txBody>
      </p:sp>
    </p:spTree>
    <p:extLst>
      <p:ext uri="{BB962C8B-B14F-4D97-AF65-F5344CB8AC3E}">
        <p14:creationId xmlns:p14="http://schemas.microsoft.com/office/powerpoint/2010/main" val="36344508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23BE7-AB94-8128-13A2-A62BC0A64D5E}"/>
              </a:ext>
            </a:extLst>
          </p:cNvPr>
          <p:cNvSpPr>
            <a:spLocks noGrp="1"/>
          </p:cNvSpPr>
          <p:nvPr>
            <p:ph type="title"/>
          </p:nvPr>
        </p:nvSpPr>
        <p:spPr/>
        <p:txBody>
          <a:bodyPr/>
          <a:lstStyle/>
          <a:p>
            <a:r>
              <a:rPr lang="en-US"/>
              <a:t>Click to edit Master title style</a:t>
            </a:r>
            <a:endParaRPr lang="sr-Latn-BA"/>
          </a:p>
        </p:txBody>
      </p:sp>
      <p:sp>
        <p:nvSpPr>
          <p:cNvPr id="3" name="Content Placeholder 2">
            <a:extLst>
              <a:ext uri="{FF2B5EF4-FFF2-40B4-BE49-F238E27FC236}">
                <a16:creationId xmlns:a16="http://schemas.microsoft.com/office/drawing/2014/main" id="{6143F71E-30E6-CF06-4925-C1F462D401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r-Latn-BA"/>
          </a:p>
        </p:txBody>
      </p:sp>
      <p:sp>
        <p:nvSpPr>
          <p:cNvPr id="4" name="Date Placeholder 3">
            <a:extLst>
              <a:ext uri="{FF2B5EF4-FFF2-40B4-BE49-F238E27FC236}">
                <a16:creationId xmlns:a16="http://schemas.microsoft.com/office/drawing/2014/main" id="{3745714E-ED11-4208-CC6F-32CE6ABC11DC}"/>
              </a:ext>
            </a:extLst>
          </p:cNvPr>
          <p:cNvSpPr>
            <a:spLocks noGrp="1"/>
          </p:cNvSpPr>
          <p:nvPr>
            <p:ph type="dt" sz="half" idx="10"/>
          </p:nvPr>
        </p:nvSpPr>
        <p:spPr/>
        <p:txBody>
          <a:bodyPr/>
          <a:lstStyle/>
          <a:p>
            <a:fld id="{386639B7-5FDB-4449-BEF5-327027F41B7C}" type="datetimeFigureOut">
              <a:rPr lang="sr-Latn-BA" smtClean="0"/>
              <a:t>7.12.2025.</a:t>
            </a:fld>
            <a:endParaRPr lang="sr-Latn-BA"/>
          </a:p>
        </p:txBody>
      </p:sp>
      <p:sp>
        <p:nvSpPr>
          <p:cNvPr id="5" name="Footer Placeholder 4">
            <a:extLst>
              <a:ext uri="{FF2B5EF4-FFF2-40B4-BE49-F238E27FC236}">
                <a16:creationId xmlns:a16="http://schemas.microsoft.com/office/drawing/2014/main" id="{92A06EFF-56C9-1AF3-DDB5-7800611D09B5}"/>
              </a:ext>
            </a:extLst>
          </p:cNvPr>
          <p:cNvSpPr>
            <a:spLocks noGrp="1"/>
          </p:cNvSpPr>
          <p:nvPr>
            <p:ph type="ftr" sz="quarter" idx="11"/>
          </p:nvPr>
        </p:nvSpPr>
        <p:spPr/>
        <p:txBody>
          <a:bodyPr/>
          <a:lstStyle/>
          <a:p>
            <a:endParaRPr lang="sr-Latn-BA"/>
          </a:p>
        </p:txBody>
      </p:sp>
      <p:sp>
        <p:nvSpPr>
          <p:cNvPr id="6" name="Slide Number Placeholder 5">
            <a:extLst>
              <a:ext uri="{FF2B5EF4-FFF2-40B4-BE49-F238E27FC236}">
                <a16:creationId xmlns:a16="http://schemas.microsoft.com/office/drawing/2014/main" id="{3A55A255-C656-55F8-8D2C-3A80878DC189}"/>
              </a:ext>
            </a:extLst>
          </p:cNvPr>
          <p:cNvSpPr>
            <a:spLocks noGrp="1"/>
          </p:cNvSpPr>
          <p:nvPr>
            <p:ph type="sldNum" sz="quarter" idx="12"/>
          </p:nvPr>
        </p:nvSpPr>
        <p:spPr/>
        <p:txBody>
          <a:bodyPr/>
          <a:lstStyle/>
          <a:p>
            <a:fld id="{CCDE8CF0-DF1C-4D39-8086-7719C3023A7A}" type="slidenum">
              <a:rPr lang="sr-Latn-BA" smtClean="0"/>
              <a:t>‹#›</a:t>
            </a:fld>
            <a:endParaRPr lang="sr-Latn-BA"/>
          </a:p>
        </p:txBody>
      </p:sp>
    </p:spTree>
    <p:extLst>
      <p:ext uri="{BB962C8B-B14F-4D97-AF65-F5344CB8AC3E}">
        <p14:creationId xmlns:p14="http://schemas.microsoft.com/office/powerpoint/2010/main" val="6214835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B1A4B-4974-5CCE-3F4C-F6A1E954EF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sr-Latn-BA"/>
          </a:p>
        </p:txBody>
      </p:sp>
      <p:sp>
        <p:nvSpPr>
          <p:cNvPr id="3" name="Text Placeholder 2">
            <a:extLst>
              <a:ext uri="{FF2B5EF4-FFF2-40B4-BE49-F238E27FC236}">
                <a16:creationId xmlns:a16="http://schemas.microsoft.com/office/drawing/2014/main" id="{A3BA7D00-E12B-01E1-0AD3-EBCC5263A46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1CCA15C-00B7-7F8B-D595-BB8D4496D583}"/>
              </a:ext>
            </a:extLst>
          </p:cNvPr>
          <p:cNvSpPr>
            <a:spLocks noGrp="1"/>
          </p:cNvSpPr>
          <p:nvPr>
            <p:ph type="dt" sz="half" idx="10"/>
          </p:nvPr>
        </p:nvSpPr>
        <p:spPr/>
        <p:txBody>
          <a:bodyPr/>
          <a:lstStyle/>
          <a:p>
            <a:fld id="{386639B7-5FDB-4449-BEF5-327027F41B7C}" type="datetimeFigureOut">
              <a:rPr lang="sr-Latn-BA" smtClean="0"/>
              <a:t>7.12.2025.</a:t>
            </a:fld>
            <a:endParaRPr lang="sr-Latn-BA"/>
          </a:p>
        </p:txBody>
      </p:sp>
      <p:sp>
        <p:nvSpPr>
          <p:cNvPr id="5" name="Footer Placeholder 4">
            <a:extLst>
              <a:ext uri="{FF2B5EF4-FFF2-40B4-BE49-F238E27FC236}">
                <a16:creationId xmlns:a16="http://schemas.microsoft.com/office/drawing/2014/main" id="{75AAEC7B-5185-B93C-7D9A-3BBE6D7A8764}"/>
              </a:ext>
            </a:extLst>
          </p:cNvPr>
          <p:cNvSpPr>
            <a:spLocks noGrp="1"/>
          </p:cNvSpPr>
          <p:nvPr>
            <p:ph type="ftr" sz="quarter" idx="11"/>
          </p:nvPr>
        </p:nvSpPr>
        <p:spPr/>
        <p:txBody>
          <a:bodyPr/>
          <a:lstStyle/>
          <a:p>
            <a:endParaRPr lang="sr-Latn-BA"/>
          </a:p>
        </p:txBody>
      </p:sp>
      <p:sp>
        <p:nvSpPr>
          <p:cNvPr id="6" name="Slide Number Placeholder 5">
            <a:extLst>
              <a:ext uri="{FF2B5EF4-FFF2-40B4-BE49-F238E27FC236}">
                <a16:creationId xmlns:a16="http://schemas.microsoft.com/office/drawing/2014/main" id="{25F9001E-A4CE-DEB0-25AC-033EB74B5DB2}"/>
              </a:ext>
            </a:extLst>
          </p:cNvPr>
          <p:cNvSpPr>
            <a:spLocks noGrp="1"/>
          </p:cNvSpPr>
          <p:nvPr>
            <p:ph type="sldNum" sz="quarter" idx="12"/>
          </p:nvPr>
        </p:nvSpPr>
        <p:spPr/>
        <p:txBody>
          <a:bodyPr/>
          <a:lstStyle/>
          <a:p>
            <a:fld id="{CCDE8CF0-DF1C-4D39-8086-7719C3023A7A}" type="slidenum">
              <a:rPr lang="sr-Latn-BA" smtClean="0"/>
              <a:t>‹#›</a:t>
            </a:fld>
            <a:endParaRPr lang="sr-Latn-BA"/>
          </a:p>
        </p:txBody>
      </p:sp>
    </p:spTree>
    <p:extLst>
      <p:ext uri="{BB962C8B-B14F-4D97-AF65-F5344CB8AC3E}">
        <p14:creationId xmlns:p14="http://schemas.microsoft.com/office/powerpoint/2010/main" val="22661381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2FA3A-D769-C208-B926-866C39241B9F}"/>
              </a:ext>
            </a:extLst>
          </p:cNvPr>
          <p:cNvSpPr>
            <a:spLocks noGrp="1"/>
          </p:cNvSpPr>
          <p:nvPr>
            <p:ph type="title"/>
          </p:nvPr>
        </p:nvSpPr>
        <p:spPr/>
        <p:txBody>
          <a:bodyPr/>
          <a:lstStyle/>
          <a:p>
            <a:r>
              <a:rPr lang="en-US"/>
              <a:t>Click to edit Master title style</a:t>
            </a:r>
            <a:endParaRPr lang="sr-Latn-BA"/>
          </a:p>
        </p:txBody>
      </p:sp>
      <p:sp>
        <p:nvSpPr>
          <p:cNvPr id="3" name="Content Placeholder 2">
            <a:extLst>
              <a:ext uri="{FF2B5EF4-FFF2-40B4-BE49-F238E27FC236}">
                <a16:creationId xmlns:a16="http://schemas.microsoft.com/office/drawing/2014/main" id="{440A47F0-86D0-B6AE-DB26-A5E43FF1AFA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r-Latn-BA"/>
          </a:p>
        </p:txBody>
      </p:sp>
      <p:sp>
        <p:nvSpPr>
          <p:cNvPr id="4" name="Content Placeholder 3">
            <a:extLst>
              <a:ext uri="{FF2B5EF4-FFF2-40B4-BE49-F238E27FC236}">
                <a16:creationId xmlns:a16="http://schemas.microsoft.com/office/drawing/2014/main" id="{FA15300D-CDE8-430B-EE61-A30C4C26DA6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r-Latn-BA"/>
          </a:p>
        </p:txBody>
      </p:sp>
      <p:sp>
        <p:nvSpPr>
          <p:cNvPr id="5" name="Date Placeholder 4">
            <a:extLst>
              <a:ext uri="{FF2B5EF4-FFF2-40B4-BE49-F238E27FC236}">
                <a16:creationId xmlns:a16="http://schemas.microsoft.com/office/drawing/2014/main" id="{2F4E5112-1294-1753-264B-972F42104E58}"/>
              </a:ext>
            </a:extLst>
          </p:cNvPr>
          <p:cNvSpPr>
            <a:spLocks noGrp="1"/>
          </p:cNvSpPr>
          <p:nvPr>
            <p:ph type="dt" sz="half" idx="10"/>
          </p:nvPr>
        </p:nvSpPr>
        <p:spPr/>
        <p:txBody>
          <a:bodyPr/>
          <a:lstStyle/>
          <a:p>
            <a:fld id="{386639B7-5FDB-4449-BEF5-327027F41B7C}" type="datetimeFigureOut">
              <a:rPr lang="sr-Latn-BA" smtClean="0"/>
              <a:t>7.12.2025.</a:t>
            </a:fld>
            <a:endParaRPr lang="sr-Latn-BA"/>
          </a:p>
        </p:txBody>
      </p:sp>
      <p:sp>
        <p:nvSpPr>
          <p:cNvPr id="6" name="Footer Placeholder 5">
            <a:extLst>
              <a:ext uri="{FF2B5EF4-FFF2-40B4-BE49-F238E27FC236}">
                <a16:creationId xmlns:a16="http://schemas.microsoft.com/office/drawing/2014/main" id="{F0ACE9F5-1AF7-38C1-16F7-DD43BC6C2C32}"/>
              </a:ext>
            </a:extLst>
          </p:cNvPr>
          <p:cNvSpPr>
            <a:spLocks noGrp="1"/>
          </p:cNvSpPr>
          <p:nvPr>
            <p:ph type="ftr" sz="quarter" idx="11"/>
          </p:nvPr>
        </p:nvSpPr>
        <p:spPr/>
        <p:txBody>
          <a:bodyPr/>
          <a:lstStyle/>
          <a:p>
            <a:endParaRPr lang="sr-Latn-BA"/>
          </a:p>
        </p:txBody>
      </p:sp>
      <p:sp>
        <p:nvSpPr>
          <p:cNvPr id="7" name="Slide Number Placeholder 6">
            <a:extLst>
              <a:ext uri="{FF2B5EF4-FFF2-40B4-BE49-F238E27FC236}">
                <a16:creationId xmlns:a16="http://schemas.microsoft.com/office/drawing/2014/main" id="{CA3E8C07-4D5B-9755-A6C7-5CFD43E2A56C}"/>
              </a:ext>
            </a:extLst>
          </p:cNvPr>
          <p:cNvSpPr>
            <a:spLocks noGrp="1"/>
          </p:cNvSpPr>
          <p:nvPr>
            <p:ph type="sldNum" sz="quarter" idx="12"/>
          </p:nvPr>
        </p:nvSpPr>
        <p:spPr/>
        <p:txBody>
          <a:bodyPr/>
          <a:lstStyle/>
          <a:p>
            <a:fld id="{CCDE8CF0-DF1C-4D39-8086-7719C3023A7A}" type="slidenum">
              <a:rPr lang="sr-Latn-BA" smtClean="0"/>
              <a:t>‹#›</a:t>
            </a:fld>
            <a:endParaRPr lang="sr-Latn-BA"/>
          </a:p>
        </p:txBody>
      </p:sp>
    </p:spTree>
    <p:extLst>
      <p:ext uri="{BB962C8B-B14F-4D97-AF65-F5344CB8AC3E}">
        <p14:creationId xmlns:p14="http://schemas.microsoft.com/office/powerpoint/2010/main" val="37988654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29A476-F90D-0D24-D02E-0DBB5CD22D0F}"/>
              </a:ext>
            </a:extLst>
          </p:cNvPr>
          <p:cNvSpPr>
            <a:spLocks noGrp="1"/>
          </p:cNvSpPr>
          <p:nvPr>
            <p:ph type="title"/>
          </p:nvPr>
        </p:nvSpPr>
        <p:spPr>
          <a:xfrm>
            <a:off x="839788" y="365125"/>
            <a:ext cx="10515600" cy="1325563"/>
          </a:xfrm>
        </p:spPr>
        <p:txBody>
          <a:bodyPr/>
          <a:lstStyle/>
          <a:p>
            <a:r>
              <a:rPr lang="en-US"/>
              <a:t>Click to edit Master title style</a:t>
            </a:r>
            <a:endParaRPr lang="sr-Latn-BA"/>
          </a:p>
        </p:txBody>
      </p:sp>
      <p:sp>
        <p:nvSpPr>
          <p:cNvPr id="3" name="Text Placeholder 2">
            <a:extLst>
              <a:ext uri="{FF2B5EF4-FFF2-40B4-BE49-F238E27FC236}">
                <a16:creationId xmlns:a16="http://schemas.microsoft.com/office/drawing/2014/main" id="{770B0181-C820-FBB5-21FF-A9AF5D1D69C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D309E32-7A35-7B0C-CEC5-F991018ED05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r-Latn-BA"/>
          </a:p>
        </p:txBody>
      </p:sp>
      <p:sp>
        <p:nvSpPr>
          <p:cNvPr id="5" name="Text Placeholder 4">
            <a:extLst>
              <a:ext uri="{FF2B5EF4-FFF2-40B4-BE49-F238E27FC236}">
                <a16:creationId xmlns:a16="http://schemas.microsoft.com/office/drawing/2014/main" id="{6460F39F-BB39-B646-013A-7CD8CBC8DB0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EC26C3B-5E1B-C192-9088-0631C13F524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r-Latn-BA"/>
          </a:p>
        </p:txBody>
      </p:sp>
      <p:sp>
        <p:nvSpPr>
          <p:cNvPr id="7" name="Date Placeholder 6">
            <a:extLst>
              <a:ext uri="{FF2B5EF4-FFF2-40B4-BE49-F238E27FC236}">
                <a16:creationId xmlns:a16="http://schemas.microsoft.com/office/drawing/2014/main" id="{DC6013D3-4EAE-D047-6B77-5DF753E10B77}"/>
              </a:ext>
            </a:extLst>
          </p:cNvPr>
          <p:cNvSpPr>
            <a:spLocks noGrp="1"/>
          </p:cNvSpPr>
          <p:nvPr>
            <p:ph type="dt" sz="half" idx="10"/>
          </p:nvPr>
        </p:nvSpPr>
        <p:spPr/>
        <p:txBody>
          <a:bodyPr/>
          <a:lstStyle/>
          <a:p>
            <a:fld id="{386639B7-5FDB-4449-BEF5-327027F41B7C}" type="datetimeFigureOut">
              <a:rPr lang="sr-Latn-BA" smtClean="0"/>
              <a:t>7.12.2025.</a:t>
            </a:fld>
            <a:endParaRPr lang="sr-Latn-BA"/>
          </a:p>
        </p:txBody>
      </p:sp>
      <p:sp>
        <p:nvSpPr>
          <p:cNvPr id="8" name="Footer Placeholder 7">
            <a:extLst>
              <a:ext uri="{FF2B5EF4-FFF2-40B4-BE49-F238E27FC236}">
                <a16:creationId xmlns:a16="http://schemas.microsoft.com/office/drawing/2014/main" id="{3B641F5C-5723-B00E-A2D4-9DB674552949}"/>
              </a:ext>
            </a:extLst>
          </p:cNvPr>
          <p:cNvSpPr>
            <a:spLocks noGrp="1"/>
          </p:cNvSpPr>
          <p:nvPr>
            <p:ph type="ftr" sz="quarter" idx="11"/>
          </p:nvPr>
        </p:nvSpPr>
        <p:spPr/>
        <p:txBody>
          <a:bodyPr/>
          <a:lstStyle/>
          <a:p>
            <a:endParaRPr lang="sr-Latn-BA"/>
          </a:p>
        </p:txBody>
      </p:sp>
      <p:sp>
        <p:nvSpPr>
          <p:cNvPr id="9" name="Slide Number Placeholder 8">
            <a:extLst>
              <a:ext uri="{FF2B5EF4-FFF2-40B4-BE49-F238E27FC236}">
                <a16:creationId xmlns:a16="http://schemas.microsoft.com/office/drawing/2014/main" id="{CEE255A7-E6C4-048C-E02A-33950A07888B}"/>
              </a:ext>
            </a:extLst>
          </p:cNvPr>
          <p:cNvSpPr>
            <a:spLocks noGrp="1"/>
          </p:cNvSpPr>
          <p:nvPr>
            <p:ph type="sldNum" sz="quarter" idx="12"/>
          </p:nvPr>
        </p:nvSpPr>
        <p:spPr/>
        <p:txBody>
          <a:bodyPr/>
          <a:lstStyle/>
          <a:p>
            <a:fld id="{CCDE8CF0-DF1C-4D39-8086-7719C3023A7A}" type="slidenum">
              <a:rPr lang="sr-Latn-BA" smtClean="0"/>
              <a:t>‹#›</a:t>
            </a:fld>
            <a:endParaRPr lang="sr-Latn-BA"/>
          </a:p>
        </p:txBody>
      </p:sp>
    </p:spTree>
    <p:extLst>
      <p:ext uri="{BB962C8B-B14F-4D97-AF65-F5344CB8AC3E}">
        <p14:creationId xmlns:p14="http://schemas.microsoft.com/office/powerpoint/2010/main" val="135080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65E28-01EF-8B1D-DC83-472613E85948}"/>
              </a:ext>
            </a:extLst>
          </p:cNvPr>
          <p:cNvSpPr>
            <a:spLocks noGrp="1"/>
          </p:cNvSpPr>
          <p:nvPr>
            <p:ph type="title"/>
          </p:nvPr>
        </p:nvSpPr>
        <p:spPr/>
        <p:txBody>
          <a:bodyPr/>
          <a:lstStyle/>
          <a:p>
            <a:r>
              <a:rPr lang="en-US"/>
              <a:t>Click to edit Master title style</a:t>
            </a:r>
            <a:endParaRPr lang="sr-Latn-BA"/>
          </a:p>
        </p:txBody>
      </p:sp>
      <p:sp>
        <p:nvSpPr>
          <p:cNvPr id="3" name="Date Placeholder 2">
            <a:extLst>
              <a:ext uri="{FF2B5EF4-FFF2-40B4-BE49-F238E27FC236}">
                <a16:creationId xmlns:a16="http://schemas.microsoft.com/office/drawing/2014/main" id="{C5439095-A258-8207-AAA4-878431F29DDE}"/>
              </a:ext>
            </a:extLst>
          </p:cNvPr>
          <p:cNvSpPr>
            <a:spLocks noGrp="1"/>
          </p:cNvSpPr>
          <p:nvPr>
            <p:ph type="dt" sz="half" idx="10"/>
          </p:nvPr>
        </p:nvSpPr>
        <p:spPr/>
        <p:txBody>
          <a:bodyPr/>
          <a:lstStyle/>
          <a:p>
            <a:fld id="{386639B7-5FDB-4449-BEF5-327027F41B7C}" type="datetimeFigureOut">
              <a:rPr lang="sr-Latn-BA" smtClean="0"/>
              <a:t>7.12.2025.</a:t>
            </a:fld>
            <a:endParaRPr lang="sr-Latn-BA"/>
          </a:p>
        </p:txBody>
      </p:sp>
      <p:sp>
        <p:nvSpPr>
          <p:cNvPr id="4" name="Footer Placeholder 3">
            <a:extLst>
              <a:ext uri="{FF2B5EF4-FFF2-40B4-BE49-F238E27FC236}">
                <a16:creationId xmlns:a16="http://schemas.microsoft.com/office/drawing/2014/main" id="{26347EA4-359F-BDC2-FC31-70D348499C10}"/>
              </a:ext>
            </a:extLst>
          </p:cNvPr>
          <p:cNvSpPr>
            <a:spLocks noGrp="1"/>
          </p:cNvSpPr>
          <p:nvPr>
            <p:ph type="ftr" sz="quarter" idx="11"/>
          </p:nvPr>
        </p:nvSpPr>
        <p:spPr/>
        <p:txBody>
          <a:bodyPr/>
          <a:lstStyle/>
          <a:p>
            <a:endParaRPr lang="sr-Latn-BA"/>
          </a:p>
        </p:txBody>
      </p:sp>
      <p:sp>
        <p:nvSpPr>
          <p:cNvPr id="5" name="Slide Number Placeholder 4">
            <a:extLst>
              <a:ext uri="{FF2B5EF4-FFF2-40B4-BE49-F238E27FC236}">
                <a16:creationId xmlns:a16="http://schemas.microsoft.com/office/drawing/2014/main" id="{39F8226B-0A9E-2F98-0ABB-D36071D80B29}"/>
              </a:ext>
            </a:extLst>
          </p:cNvPr>
          <p:cNvSpPr>
            <a:spLocks noGrp="1"/>
          </p:cNvSpPr>
          <p:nvPr>
            <p:ph type="sldNum" sz="quarter" idx="12"/>
          </p:nvPr>
        </p:nvSpPr>
        <p:spPr/>
        <p:txBody>
          <a:bodyPr/>
          <a:lstStyle/>
          <a:p>
            <a:fld id="{CCDE8CF0-DF1C-4D39-8086-7719C3023A7A}" type="slidenum">
              <a:rPr lang="sr-Latn-BA" smtClean="0"/>
              <a:t>‹#›</a:t>
            </a:fld>
            <a:endParaRPr lang="sr-Latn-BA"/>
          </a:p>
        </p:txBody>
      </p:sp>
    </p:spTree>
    <p:extLst>
      <p:ext uri="{BB962C8B-B14F-4D97-AF65-F5344CB8AC3E}">
        <p14:creationId xmlns:p14="http://schemas.microsoft.com/office/powerpoint/2010/main" val="11303534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3C4AACA-418B-02A5-BA6E-89B336B0E993}"/>
              </a:ext>
            </a:extLst>
          </p:cNvPr>
          <p:cNvSpPr>
            <a:spLocks noGrp="1"/>
          </p:cNvSpPr>
          <p:nvPr>
            <p:ph type="dt" sz="half" idx="10"/>
          </p:nvPr>
        </p:nvSpPr>
        <p:spPr/>
        <p:txBody>
          <a:bodyPr/>
          <a:lstStyle/>
          <a:p>
            <a:fld id="{386639B7-5FDB-4449-BEF5-327027F41B7C}" type="datetimeFigureOut">
              <a:rPr lang="sr-Latn-BA" smtClean="0"/>
              <a:t>7.12.2025.</a:t>
            </a:fld>
            <a:endParaRPr lang="sr-Latn-BA"/>
          </a:p>
        </p:txBody>
      </p:sp>
      <p:sp>
        <p:nvSpPr>
          <p:cNvPr id="3" name="Footer Placeholder 2">
            <a:extLst>
              <a:ext uri="{FF2B5EF4-FFF2-40B4-BE49-F238E27FC236}">
                <a16:creationId xmlns:a16="http://schemas.microsoft.com/office/drawing/2014/main" id="{7C9C78CE-4CC0-F00F-43FD-99CE03FA9BFA}"/>
              </a:ext>
            </a:extLst>
          </p:cNvPr>
          <p:cNvSpPr>
            <a:spLocks noGrp="1"/>
          </p:cNvSpPr>
          <p:nvPr>
            <p:ph type="ftr" sz="quarter" idx="11"/>
          </p:nvPr>
        </p:nvSpPr>
        <p:spPr/>
        <p:txBody>
          <a:bodyPr/>
          <a:lstStyle/>
          <a:p>
            <a:endParaRPr lang="sr-Latn-BA"/>
          </a:p>
        </p:txBody>
      </p:sp>
      <p:sp>
        <p:nvSpPr>
          <p:cNvPr id="4" name="Slide Number Placeholder 3">
            <a:extLst>
              <a:ext uri="{FF2B5EF4-FFF2-40B4-BE49-F238E27FC236}">
                <a16:creationId xmlns:a16="http://schemas.microsoft.com/office/drawing/2014/main" id="{80950830-80CC-C85D-9616-4C36FBB7F38B}"/>
              </a:ext>
            </a:extLst>
          </p:cNvPr>
          <p:cNvSpPr>
            <a:spLocks noGrp="1"/>
          </p:cNvSpPr>
          <p:nvPr>
            <p:ph type="sldNum" sz="quarter" idx="12"/>
          </p:nvPr>
        </p:nvSpPr>
        <p:spPr/>
        <p:txBody>
          <a:bodyPr/>
          <a:lstStyle/>
          <a:p>
            <a:fld id="{CCDE8CF0-DF1C-4D39-8086-7719C3023A7A}" type="slidenum">
              <a:rPr lang="sr-Latn-BA" smtClean="0"/>
              <a:t>‹#›</a:t>
            </a:fld>
            <a:endParaRPr lang="sr-Latn-BA"/>
          </a:p>
        </p:txBody>
      </p:sp>
    </p:spTree>
    <p:extLst>
      <p:ext uri="{BB962C8B-B14F-4D97-AF65-F5344CB8AC3E}">
        <p14:creationId xmlns:p14="http://schemas.microsoft.com/office/powerpoint/2010/main" val="24348562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62380-916D-D513-8FF1-047F6441E0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sr-Latn-BA"/>
          </a:p>
        </p:txBody>
      </p:sp>
      <p:sp>
        <p:nvSpPr>
          <p:cNvPr id="3" name="Content Placeholder 2">
            <a:extLst>
              <a:ext uri="{FF2B5EF4-FFF2-40B4-BE49-F238E27FC236}">
                <a16:creationId xmlns:a16="http://schemas.microsoft.com/office/drawing/2014/main" id="{847C35CC-9AF9-520D-EC99-8EA693CF09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r-Latn-BA"/>
          </a:p>
        </p:txBody>
      </p:sp>
      <p:sp>
        <p:nvSpPr>
          <p:cNvPr id="4" name="Text Placeholder 3">
            <a:extLst>
              <a:ext uri="{FF2B5EF4-FFF2-40B4-BE49-F238E27FC236}">
                <a16:creationId xmlns:a16="http://schemas.microsoft.com/office/drawing/2014/main" id="{B8B3FEA7-2FE5-08FF-2CD5-1BB7A0C978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8F2AC74-6CC1-06E4-48E9-425F2BD4157C}"/>
              </a:ext>
            </a:extLst>
          </p:cNvPr>
          <p:cNvSpPr>
            <a:spLocks noGrp="1"/>
          </p:cNvSpPr>
          <p:nvPr>
            <p:ph type="dt" sz="half" idx="10"/>
          </p:nvPr>
        </p:nvSpPr>
        <p:spPr/>
        <p:txBody>
          <a:bodyPr/>
          <a:lstStyle/>
          <a:p>
            <a:fld id="{386639B7-5FDB-4449-BEF5-327027F41B7C}" type="datetimeFigureOut">
              <a:rPr lang="sr-Latn-BA" smtClean="0"/>
              <a:t>7.12.2025.</a:t>
            </a:fld>
            <a:endParaRPr lang="sr-Latn-BA"/>
          </a:p>
        </p:txBody>
      </p:sp>
      <p:sp>
        <p:nvSpPr>
          <p:cNvPr id="6" name="Footer Placeholder 5">
            <a:extLst>
              <a:ext uri="{FF2B5EF4-FFF2-40B4-BE49-F238E27FC236}">
                <a16:creationId xmlns:a16="http://schemas.microsoft.com/office/drawing/2014/main" id="{A9D334C7-7EA2-91B0-6A38-881E3B6F3F27}"/>
              </a:ext>
            </a:extLst>
          </p:cNvPr>
          <p:cNvSpPr>
            <a:spLocks noGrp="1"/>
          </p:cNvSpPr>
          <p:nvPr>
            <p:ph type="ftr" sz="quarter" idx="11"/>
          </p:nvPr>
        </p:nvSpPr>
        <p:spPr/>
        <p:txBody>
          <a:bodyPr/>
          <a:lstStyle/>
          <a:p>
            <a:endParaRPr lang="sr-Latn-BA"/>
          </a:p>
        </p:txBody>
      </p:sp>
      <p:sp>
        <p:nvSpPr>
          <p:cNvPr id="7" name="Slide Number Placeholder 6">
            <a:extLst>
              <a:ext uri="{FF2B5EF4-FFF2-40B4-BE49-F238E27FC236}">
                <a16:creationId xmlns:a16="http://schemas.microsoft.com/office/drawing/2014/main" id="{CB503F90-EBDF-A5FC-3639-C72966CB61A0}"/>
              </a:ext>
            </a:extLst>
          </p:cNvPr>
          <p:cNvSpPr>
            <a:spLocks noGrp="1"/>
          </p:cNvSpPr>
          <p:nvPr>
            <p:ph type="sldNum" sz="quarter" idx="12"/>
          </p:nvPr>
        </p:nvSpPr>
        <p:spPr/>
        <p:txBody>
          <a:bodyPr/>
          <a:lstStyle/>
          <a:p>
            <a:fld id="{CCDE8CF0-DF1C-4D39-8086-7719C3023A7A}" type="slidenum">
              <a:rPr lang="sr-Latn-BA" smtClean="0"/>
              <a:t>‹#›</a:t>
            </a:fld>
            <a:endParaRPr lang="sr-Latn-BA"/>
          </a:p>
        </p:txBody>
      </p:sp>
    </p:spTree>
    <p:extLst>
      <p:ext uri="{BB962C8B-B14F-4D97-AF65-F5344CB8AC3E}">
        <p14:creationId xmlns:p14="http://schemas.microsoft.com/office/powerpoint/2010/main" val="4228503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13569-F78E-D7CA-13B5-EF39904DD1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sr-Latn-BA"/>
          </a:p>
        </p:txBody>
      </p:sp>
      <p:sp>
        <p:nvSpPr>
          <p:cNvPr id="3" name="Picture Placeholder 2">
            <a:extLst>
              <a:ext uri="{FF2B5EF4-FFF2-40B4-BE49-F238E27FC236}">
                <a16:creationId xmlns:a16="http://schemas.microsoft.com/office/drawing/2014/main" id="{497A7A30-FB0D-269A-8D0E-73F41453CED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sr-Latn-BA"/>
          </a:p>
        </p:txBody>
      </p:sp>
      <p:sp>
        <p:nvSpPr>
          <p:cNvPr id="4" name="Text Placeholder 3">
            <a:extLst>
              <a:ext uri="{FF2B5EF4-FFF2-40B4-BE49-F238E27FC236}">
                <a16:creationId xmlns:a16="http://schemas.microsoft.com/office/drawing/2014/main" id="{93797EA2-2149-091D-F5F1-02BB5DDFAC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DE276E-A117-2FB7-1980-4D4A9CBB90A1}"/>
              </a:ext>
            </a:extLst>
          </p:cNvPr>
          <p:cNvSpPr>
            <a:spLocks noGrp="1"/>
          </p:cNvSpPr>
          <p:nvPr>
            <p:ph type="dt" sz="half" idx="10"/>
          </p:nvPr>
        </p:nvSpPr>
        <p:spPr/>
        <p:txBody>
          <a:bodyPr/>
          <a:lstStyle/>
          <a:p>
            <a:fld id="{386639B7-5FDB-4449-BEF5-327027F41B7C}" type="datetimeFigureOut">
              <a:rPr lang="sr-Latn-BA" smtClean="0"/>
              <a:t>7.12.2025.</a:t>
            </a:fld>
            <a:endParaRPr lang="sr-Latn-BA"/>
          </a:p>
        </p:txBody>
      </p:sp>
      <p:sp>
        <p:nvSpPr>
          <p:cNvPr id="6" name="Footer Placeholder 5">
            <a:extLst>
              <a:ext uri="{FF2B5EF4-FFF2-40B4-BE49-F238E27FC236}">
                <a16:creationId xmlns:a16="http://schemas.microsoft.com/office/drawing/2014/main" id="{0E92BD00-77C2-F046-D566-E3FAD7E61DD0}"/>
              </a:ext>
            </a:extLst>
          </p:cNvPr>
          <p:cNvSpPr>
            <a:spLocks noGrp="1"/>
          </p:cNvSpPr>
          <p:nvPr>
            <p:ph type="ftr" sz="quarter" idx="11"/>
          </p:nvPr>
        </p:nvSpPr>
        <p:spPr/>
        <p:txBody>
          <a:bodyPr/>
          <a:lstStyle/>
          <a:p>
            <a:endParaRPr lang="sr-Latn-BA"/>
          </a:p>
        </p:txBody>
      </p:sp>
      <p:sp>
        <p:nvSpPr>
          <p:cNvPr id="7" name="Slide Number Placeholder 6">
            <a:extLst>
              <a:ext uri="{FF2B5EF4-FFF2-40B4-BE49-F238E27FC236}">
                <a16:creationId xmlns:a16="http://schemas.microsoft.com/office/drawing/2014/main" id="{B8B9B5AD-782C-6644-A24F-15A0B5ED8FFF}"/>
              </a:ext>
            </a:extLst>
          </p:cNvPr>
          <p:cNvSpPr>
            <a:spLocks noGrp="1"/>
          </p:cNvSpPr>
          <p:nvPr>
            <p:ph type="sldNum" sz="quarter" idx="12"/>
          </p:nvPr>
        </p:nvSpPr>
        <p:spPr/>
        <p:txBody>
          <a:bodyPr/>
          <a:lstStyle/>
          <a:p>
            <a:fld id="{CCDE8CF0-DF1C-4D39-8086-7719C3023A7A}" type="slidenum">
              <a:rPr lang="sr-Latn-BA" smtClean="0"/>
              <a:t>‹#›</a:t>
            </a:fld>
            <a:endParaRPr lang="sr-Latn-BA"/>
          </a:p>
        </p:txBody>
      </p:sp>
    </p:spTree>
    <p:extLst>
      <p:ext uri="{BB962C8B-B14F-4D97-AF65-F5344CB8AC3E}">
        <p14:creationId xmlns:p14="http://schemas.microsoft.com/office/powerpoint/2010/main" val="26311991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A59E957-C633-C51F-E40D-4E29CD73660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sr-Latn-BA"/>
          </a:p>
        </p:txBody>
      </p:sp>
      <p:sp>
        <p:nvSpPr>
          <p:cNvPr id="3" name="Text Placeholder 2">
            <a:extLst>
              <a:ext uri="{FF2B5EF4-FFF2-40B4-BE49-F238E27FC236}">
                <a16:creationId xmlns:a16="http://schemas.microsoft.com/office/drawing/2014/main" id="{7D2AFFD0-7222-4DA3-F9B8-A76FCFB863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sr-Latn-BA"/>
          </a:p>
        </p:txBody>
      </p:sp>
      <p:sp>
        <p:nvSpPr>
          <p:cNvPr id="4" name="Date Placeholder 3">
            <a:extLst>
              <a:ext uri="{FF2B5EF4-FFF2-40B4-BE49-F238E27FC236}">
                <a16:creationId xmlns:a16="http://schemas.microsoft.com/office/drawing/2014/main" id="{22B30108-C145-4EDD-4375-C6136F4462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86639B7-5FDB-4449-BEF5-327027F41B7C}" type="datetimeFigureOut">
              <a:rPr lang="sr-Latn-BA" smtClean="0"/>
              <a:t>7.12.2025.</a:t>
            </a:fld>
            <a:endParaRPr lang="sr-Latn-BA"/>
          </a:p>
        </p:txBody>
      </p:sp>
      <p:sp>
        <p:nvSpPr>
          <p:cNvPr id="5" name="Footer Placeholder 4">
            <a:extLst>
              <a:ext uri="{FF2B5EF4-FFF2-40B4-BE49-F238E27FC236}">
                <a16:creationId xmlns:a16="http://schemas.microsoft.com/office/drawing/2014/main" id="{6BF064D7-4710-27FD-90D0-BE4AE5A6962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sr-Latn-BA"/>
          </a:p>
        </p:txBody>
      </p:sp>
      <p:sp>
        <p:nvSpPr>
          <p:cNvPr id="6" name="Slide Number Placeholder 5">
            <a:extLst>
              <a:ext uri="{FF2B5EF4-FFF2-40B4-BE49-F238E27FC236}">
                <a16:creationId xmlns:a16="http://schemas.microsoft.com/office/drawing/2014/main" id="{8E8440E8-30AA-9369-E09F-2034E4347A1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CDE8CF0-DF1C-4D39-8086-7719C3023A7A}" type="slidenum">
              <a:rPr lang="sr-Latn-BA" smtClean="0"/>
              <a:t>‹#›</a:t>
            </a:fld>
            <a:endParaRPr lang="sr-Latn-BA"/>
          </a:p>
        </p:txBody>
      </p:sp>
    </p:spTree>
    <p:extLst>
      <p:ext uri="{BB962C8B-B14F-4D97-AF65-F5344CB8AC3E}">
        <p14:creationId xmlns:p14="http://schemas.microsoft.com/office/powerpoint/2010/main" val="2441168044"/>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sr-Latn-R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jp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F5440-7C06-35C6-15CB-6CE545708714}"/>
              </a:ext>
            </a:extLst>
          </p:cNvPr>
          <p:cNvSpPr>
            <a:spLocks noGrp="1"/>
          </p:cNvSpPr>
          <p:nvPr>
            <p:ph type="ctrTitle"/>
          </p:nvPr>
        </p:nvSpPr>
        <p:spPr>
          <a:xfrm>
            <a:off x="1752600" y="241300"/>
            <a:ext cx="8559800" cy="931863"/>
          </a:xfrm>
        </p:spPr>
        <p:txBody>
          <a:bodyPr>
            <a:noAutofit/>
          </a:bodyPr>
          <a:lstStyle/>
          <a:p>
            <a:r>
              <a:rPr lang="bs-Latn-BA" sz="4800" b="1" i="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LANGUAGE TUTOR </a:t>
            </a:r>
            <a:r>
              <a:rPr lang="bs-Latn-BA" sz="3200" b="1" i="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CHATBOT</a:t>
            </a:r>
            <a:endParaRPr lang="sr-Latn-BA" sz="4800" b="1" i="1" dirty="0">
              <a:solidFill>
                <a:schemeClr val="bg2">
                  <a:lumMod val="10000"/>
                </a:schemeClr>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06ECDCF3-EA9C-4B71-A92B-44DB8E8E2027}"/>
              </a:ext>
            </a:extLst>
          </p:cNvPr>
          <p:cNvSpPr>
            <a:spLocks noGrp="1"/>
          </p:cNvSpPr>
          <p:nvPr>
            <p:ph type="subTitle" idx="1"/>
          </p:nvPr>
        </p:nvSpPr>
        <p:spPr>
          <a:xfrm>
            <a:off x="254000" y="5595938"/>
            <a:ext cx="2603500" cy="1020762"/>
          </a:xfrm>
        </p:spPr>
        <p:txBody>
          <a:bodyPr/>
          <a:lstStyle/>
          <a:p>
            <a:pPr algn="l"/>
            <a:endParaRPr lang="bs-Latn-BA"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a:p>
            <a:pPr algn="l"/>
            <a:r>
              <a:rPr lang="bs-Latn-BA"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Edin Hodžić</a:t>
            </a:r>
            <a:endParaRPr lang="sr-Latn-BA"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926804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171B8-86E6-F4F9-576B-7DF75020CF37}"/>
              </a:ext>
            </a:extLst>
          </p:cNvPr>
          <p:cNvSpPr>
            <a:spLocks noGrp="1"/>
          </p:cNvSpPr>
          <p:nvPr>
            <p:ph type="title"/>
          </p:nvPr>
        </p:nvSpPr>
        <p:spPr>
          <a:xfrm>
            <a:off x="279400" y="1"/>
            <a:ext cx="11709400" cy="6731000"/>
          </a:xfrm>
        </p:spPr>
        <p:txBody>
          <a:bodyPr>
            <a:noAutofit/>
          </a:bodyPr>
          <a:lstStyle/>
          <a:p>
            <a:r>
              <a:rPr lang="en-US" sz="2000" dirty="0" err="1">
                <a:latin typeface="Times New Roman" panose="02020603050405020304" pitchFamily="18" charset="0"/>
                <a:cs typeface="Times New Roman" panose="02020603050405020304" pitchFamily="18" charset="0"/>
              </a:rPr>
              <a:t>LearnBuddy</a:t>
            </a:r>
            <a:r>
              <a:rPr lang="en-US" sz="2000" dirty="0">
                <a:latin typeface="Times New Roman" panose="02020603050405020304" pitchFamily="18" charset="0"/>
                <a:cs typeface="Times New Roman" panose="02020603050405020304" pitchFamily="18" charset="0"/>
              </a:rPr>
              <a:t> is an interactive web application designed as a personal language-learning tutor.</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Through a modern and minimalist design, it allows users to easily communicate with the AI tutor.</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The application uses a chat interface where users can send sentences and receive corrections in real time.</a:t>
            </a:r>
            <a:br>
              <a:rPr lang="en-US" sz="2000" dirty="0">
                <a:latin typeface="Times New Roman" panose="02020603050405020304" pitchFamily="18" charset="0"/>
                <a:cs typeface="Times New Roman" panose="02020603050405020304" pitchFamily="18" charset="0"/>
              </a:rPr>
            </a:br>
            <a:r>
              <a:rPr lang="en-US" sz="2000" dirty="0" err="1">
                <a:latin typeface="Times New Roman" panose="02020603050405020304" pitchFamily="18" charset="0"/>
                <a:cs typeface="Times New Roman" panose="02020603050405020304" pitchFamily="18" charset="0"/>
              </a:rPr>
              <a:t>LearnBuddy</a:t>
            </a:r>
            <a:r>
              <a:rPr lang="en-US" sz="2000" dirty="0">
                <a:latin typeface="Times New Roman" panose="02020603050405020304" pitchFamily="18" charset="0"/>
                <a:cs typeface="Times New Roman" panose="02020603050405020304" pitchFamily="18" charset="0"/>
              </a:rPr>
              <a:t> offers predefined short messages (presets) for quickly starting conversations or exercises.</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Each AI tutor message is displayed with formatted text, including lists, highlighted text, and explanations.</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Users can enter their own sentences in the input field and send them by pressing Enter or the Send button.</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The application uses JavaScript for dynamically displaying messages, a typing indicator, and automatic scrolling.</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The UI includes a top bar with shortcuts, a chat panel with messages, and a composer for text input.</a:t>
            </a:r>
            <a:br>
              <a:rPr lang="en-US" sz="2000" dirty="0">
                <a:latin typeface="Times New Roman" panose="02020603050405020304" pitchFamily="18" charset="0"/>
                <a:cs typeface="Times New Roman" panose="02020603050405020304" pitchFamily="18" charset="0"/>
              </a:rPr>
            </a:br>
            <a:r>
              <a:rPr lang="en-US" sz="2000" dirty="0" err="1">
                <a:latin typeface="Times New Roman" panose="02020603050405020304" pitchFamily="18" charset="0"/>
                <a:cs typeface="Times New Roman" panose="02020603050405020304" pitchFamily="18" charset="0"/>
              </a:rPr>
              <a:t>LearnBuddy</a:t>
            </a:r>
            <a:r>
              <a:rPr lang="en-US" sz="2000" dirty="0">
                <a:latin typeface="Times New Roman" panose="02020603050405020304" pitchFamily="18" charset="0"/>
                <a:cs typeface="Times New Roman" panose="02020603050405020304" pitchFamily="18" charset="0"/>
              </a:rPr>
              <a:t> supports conversation simulations, suggests vocabulary, and provides short practical exercises.</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The goal of the application is to give students an efficient and practical way to learn a language in real time.</a:t>
            </a:r>
            <a:endParaRPr lang="sr-Latn-BA" sz="2000" b="1"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135733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4000" r="-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133907-81D6-9FD0-4567-1A3305A9F54F}"/>
              </a:ext>
            </a:extLst>
          </p:cNvPr>
          <p:cNvSpPr>
            <a:spLocks noGrp="1"/>
          </p:cNvSpPr>
          <p:nvPr>
            <p:ph type="title"/>
          </p:nvPr>
        </p:nvSpPr>
        <p:spPr>
          <a:xfrm>
            <a:off x="685801" y="279400"/>
            <a:ext cx="11152413" cy="3835400"/>
          </a:xfrm>
        </p:spPr>
        <p:txBody>
          <a:bodyPr>
            <a:normAutofit/>
          </a:bodyPr>
          <a:lstStyle/>
          <a:p>
            <a:pPr algn="r"/>
            <a:r>
              <a:rPr lang="en-US" sz="4000" b="1" i="1" dirty="0">
                <a:latin typeface="Times New Roman" panose="02020603050405020304" pitchFamily="18" charset="0"/>
                <a:cs typeface="Times New Roman" panose="02020603050405020304" pitchFamily="18" charset="0"/>
              </a:rPr>
              <a:t>Main Features:</a:t>
            </a:r>
            <a:br>
              <a:rPr lang="en-US" sz="4000" b="1" i="1" dirty="0">
                <a:latin typeface="Times New Roman" panose="02020603050405020304" pitchFamily="18" charset="0"/>
                <a:cs typeface="Times New Roman" panose="02020603050405020304" pitchFamily="18" charset="0"/>
              </a:rPr>
            </a:br>
            <a:r>
              <a:rPr lang="en-US" sz="4000" b="1" i="1" dirty="0">
                <a:latin typeface="Times New Roman" panose="02020603050405020304" pitchFamily="18" charset="0"/>
                <a:cs typeface="Times New Roman" panose="02020603050405020304" pitchFamily="18" charset="0"/>
              </a:rPr>
              <a:t>Sentence correction</a:t>
            </a:r>
            <a:br>
              <a:rPr lang="en-US" sz="4000" b="1" i="1" dirty="0">
                <a:latin typeface="Times New Roman" panose="02020603050405020304" pitchFamily="18" charset="0"/>
                <a:cs typeface="Times New Roman" panose="02020603050405020304" pitchFamily="18" charset="0"/>
              </a:rPr>
            </a:br>
            <a:r>
              <a:rPr lang="en-US" sz="4000" b="1" i="1" dirty="0">
                <a:latin typeface="Times New Roman" panose="02020603050405020304" pitchFamily="18" charset="0"/>
                <a:cs typeface="Times New Roman" panose="02020603050405020304" pitchFamily="18" charset="0"/>
              </a:rPr>
              <a:t>Exercises and tasks</a:t>
            </a:r>
            <a:br>
              <a:rPr lang="en-US" sz="4000" b="1" i="1" dirty="0">
                <a:latin typeface="Times New Roman" panose="02020603050405020304" pitchFamily="18" charset="0"/>
                <a:cs typeface="Times New Roman" panose="02020603050405020304" pitchFamily="18" charset="0"/>
              </a:rPr>
            </a:br>
            <a:r>
              <a:rPr lang="en-US" sz="4000" b="1" i="1" dirty="0">
                <a:latin typeface="Times New Roman" panose="02020603050405020304" pitchFamily="18" charset="0"/>
                <a:cs typeface="Times New Roman" panose="02020603050405020304" pitchFamily="18" charset="0"/>
              </a:rPr>
              <a:t>Vocabulary by topics</a:t>
            </a:r>
            <a:br>
              <a:rPr lang="en-US" sz="4000" b="1" i="1" dirty="0">
                <a:latin typeface="Times New Roman" panose="02020603050405020304" pitchFamily="18" charset="0"/>
                <a:cs typeface="Times New Roman" panose="02020603050405020304" pitchFamily="18" charset="0"/>
              </a:rPr>
            </a:br>
            <a:r>
              <a:rPr lang="en-US" sz="4000" b="1" i="1" dirty="0">
                <a:latin typeface="Times New Roman" panose="02020603050405020304" pitchFamily="18" charset="0"/>
                <a:cs typeface="Times New Roman" panose="02020603050405020304" pitchFamily="18" charset="0"/>
              </a:rPr>
              <a:t>Conversation simulations</a:t>
            </a:r>
          </a:p>
        </p:txBody>
      </p:sp>
    </p:spTree>
    <p:extLst>
      <p:ext uri="{BB962C8B-B14F-4D97-AF65-F5344CB8AC3E}">
        <p14:creationId xmlns:p14="http://schemas.microsoft.com/office/powerpoint/2010/main" val="2771802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CE11B-27BE-4CEA-C376-C268DE4944A6}"/>
              </a:ext>
            </a:extLst>
          </p:cNvPr>
          <p:cNvSpPr>
            <a:spLocks noGrp="1"/>
          </p:cNvSpPr>
          <p:nvPr>
            <p:ph type="title"/>
          </p:nvPr>
        </p:nvSpPr>
        <p:spPr>
          <a:xfrm>
            <a:off x="787400" y="210511"/>
            <a:ext cx="4060825" cy="530225"/>
          </a:xfrm>
        </p:spPr>
        <p:txBody>
          <a:bodyPr>
            <a:normAutofit fontScale="90000"/>
          </a:bodyPr>
          <a:lstStyle/>
          <a:p>
            <a:pPr algn="ctr"/>
            <a:r>
              <a:rPr lang="hr-HR" b="1" dirty="0">
                <a:latin typeface="Times New Roman" panose="02020603050405020304" pitchFamily="18" charset="0"/>
                <a:cs typeface="Times New Roman" panose="02020603050405020304" pitchFamily="18" charset="0"/>
              </a:rPr>
              <a:t>User Interface (UI)</a:t>
            </a:r>
            <a:endParaRPr lang="sr-Latn-BA" b="1" i="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7" name="Content Placeholder 6">
            <a:extLst>
              <a:ext uri="{FF2B5EF4-FFF2-40B4-BE49-F238E27FC236}">
                <a16:creationId xmlns:a16="http://schemas.microsoft.com/office/drawing/2014/main" id="{9AA6C128-0278-EE52-EB12-80C27EDA249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96000" y="475623"/>
            <a:ext cx="5937606" cy="1651001"/>
          </a:xfrm>
        </p:spPr>
      </p:pic>
      <p:sp>
        <p:nvSpPr>
          <p:cNvPr id="5" name="Rectangle 1">
            <a:extLst>
              <a:ext uri="{FF2B5EF4-FFF2-40B4-BE49-F238E27FC236}">
                <a16:creationId xmlns:a16="http://schemas.microsoft.com/office/drawing/2014/main" id="{7DF62277-CA13-3AD7-8939-583346CC47F1}"/>
              </a:ext>
            </a:extLst>
          </p:cNvPr>
          <p:cNvSpPr>
            <a:spLocks noGrp="1" noChangeArrowheads="1"/>
          </p:cNvSpPr>
          <p:nvPr>
            <p:ph type="body" sz="half" idx="2"/>
          </p:nvPr>
        </p:nvSpPr>
        <p:spPr bwMode="auto">
          <a:xfrm>
            <a:off x="190500" y="584893"/>
            <a:ext cx="5676901" cy="62396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800" b="1" dirty="0" err="1">
                <a:latin typeface="Times New Roman" panose="02020603050405020304" pitchFamily="18" charset="0"/>
                <a:cs typeface="Times New Roman" panose="02020603050405020304" pitchFamily="18" charset="0"/>
              </a:rPr>
              <a:t>Topbar</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Contains the application logo and the name </a:t>
            </a:r>
            <a:r>
              <a:rPr lang="en-US" sz="1800" dirty="0" err="1">
                <a:latin typeface="Times New Roman" panose="02020603050405020304" pitchFamily="18" charset="0"/>
                <a:cs typeface="Times New Roman" panose="02020603050405020304" pitchFamily="18" charset="0"/>
              </a:rPr>
              <a:t>LearnBuddy</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Displays shortcuts for quick access to features: Small Talk, Correction, Vocab</a:t>
            </a:r>
          </a:p>
          <a:p>
            <a:r>
              <a:rPr lang="en-US" sz="1800" dirty="0">
                <a:latin typeface="Times New Roman" panose="02020603050405020304" pitchFamily="18" charset="0"/>
                <a:cs typeface="Times New Roman" panose="02020603050405020304" pitchFamily="18" charset="0"/>
              </a:rPr>
              <a:t>Allows quick selection of the type of interaction with the tutor</a:t>
            </a:r>
          </a:p>
          <a:p>
            <a:r>
              <a:rPr lang="en-US" sz="1800" b="1" dirty="0">
                <a:latin typeface="Times New Roman" panose="02020603050405020304" pitchFamily="18" charset="0"/>
                <a:cs typeface="Times New Roman" panose="02020603050405020304" pitchFamily="18" charset="0"/>
              </a:rPr>
              <a:t>Chat Panel</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Displays messages from the user and the AI tutor in different styles</a:t>
            </a:r>
          </a:p>
          <a:p>
            <a:r>
              <a:rPr lang="en-US" sz="1800" dirty="0">
                <a:latin typeface="Times New Roman" panose="02020603050405020304" pitchFamily="18" charset="0"/>
                <a:cs typeface="Times New Roman" panose="02020603050405020304" pitchFamily="18" charset="0"/>
              </a:rPr>
              <a:t>Bot messages support formatted text, lists, and highlighted words</a:t>
            </a:r>
          </a:p>
          <a:p>
            <a:r>
              <a:rPr lang="en-US" sz="1800" dirty="0">
                <a:latin typeface="Times New Roman" panose="02020603050405020304" pitchFamily="18" charset="0"/>
                <a:cs typeface="Times New Roman" panose="02020603050405020304" pitchFamily="18" charset="0"/>
              </a:rPr>
              <a:t>Messages automatically scroll down, and the AI shows a “typing indicator” while responding</a:t>
            </a:r>
          </a:p>
          <a:p>
            <a:r>
              <a:rPr lang="en-US" sz="1800" b="1" dirty="0">
                <a:latin typeface="Times New Roman" panose="02020603050405020304" pitchFamily="18" charset="0"/>
                <a:cs typeface="Times New Roman" panose="02020603050405020304" pitchFamily="18" charset="0"/>
              </a:rPr>
              <a:t>Composer</a:t>
            </a:r>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Field for entering sentences or questions</a:t>
            </a:r>
          </a:p>
          <a:p>
            <a:r>
              <a:rPr lang="en-US" sz="1800" dirty="0">
                <a:latin typeface="Times New Roman" panose="02020603050405020304" pitchFamily="18" charset="0"/>
                <a:cs typeface="Times New Roman" panose="02020603050405020304" pitchFamily="18" charset="0"/>
              </a:rPr>
              <a:t>Send button to submit a message and New Chat button to start a new conversation</a:t>
            </a:r>
          </a:p>
          <a:p>
            <a:r>
              <a:rPr lang="en-US" sz="1800" dirty="0">
                <a:latin typeface="Times New Roman" panose="02020603050405020304" pitchFamily="18" charset="0"/>
                <a:cs typeface="Times New Roman" panose="02020603050405020304" pitchFamily="18" charset="0"/>
              </a:rPr>
              <a:t>Supports input via keyboard or click, making interaction easy</a:t>
            </a:r>
          </a:p>
        </p:txBody>
      </p:sp>
    </p:spTree>
    <p:extLst>
      <p:ext uri="{BB962C8B-B14F-4D97-AF65-F5344CB8AC3E}">
        <p14:creationId xmlns:p14="http://schemas.microsoft.com/office/powerpoint/2010/main" val="23001156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8000" b="-8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C4D40-AAE9-1042-2949-23F5F80EC0AA}"/>
              </a:ext>
            </a:extLst>
          </p:cNvPr>
          <p:cNvSpPr>
            <a:spLocks noGrp="1"/>
          </p:cNvSpPr>
          <p:nvPr>
            <p:ph type="title"/>
          </p:nvPr>
        </p:nvSpPr>
        <p:spPr>
          <a:xfrm>
            <a:off x="2220686" y="212272"/>
            <a:ext cx="8425543" cy="6645727"/>
          </a:xfrm>
        </p:spPr>
        <p:txBody>
          <a:bodyPr>
            <a:noAutofit/>
          </a:bodyPr>
          <a:lstStyle/>
          <a:p>
            <a:r>
              <a:rPr lang="en-US" sz="2400" b="1" dirty="0">
                <a:latin typeface="Times New Roman" panose="02020603050405020304" pitchFamily="18" charset="0"/>
                <a:cs typeface="Times New Roman" panose="02020603050405020304" pitchFamily="18" charset="0"/>
              </a:rPr>
              <a:t>TECHNOLOGY:</a:t>
            </a:r>
            <a:br>
              <a:rPr lang="en-US" sz="2400" dirty="0">
                <a:latin typeface="Times New Roman" panose="02020603050405020304" pitchFamily="18" charset="0"/>
                <a:cs typeface="Times New Roman" panose="02020603050405020304" pitchFamily="18" charset="0"/>
              </a:rPr>
            </a:br>
            <a:r>
              <a:rPr lang="en-US" sz="2400" dirty="0" err="1">
                <a:latin typeface="Times New Roman" panose="02020603050405020304" pitchFamily="18" charset="0"/>
                <a:cs typeface="Times New Roman" panose="02020603050405020304" pitchFamily="18" charset="0"/>
              </a:rPr>
              <a:t>LearnBuddy</a:t>
            </a:r>
            <a:r>
              <a:rPr lang="en-US" sz="2400" dirty="0">
                <a:latin typeface="Times New Roman" panose="02020603050405020304" pitchFamily="18" charset="0"/>
                <a:cs typeface="Times New Roman" panose="02020603050405020304" pitchFamily="18" charset="0"/>
              </a:rPr>
              <a:t> combines modern web technologies to provide an interactive language-learning experience. The application uses HTML and CSS to structure and style the interface, ensuring a responsive design that works on different devices.</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JavaScript is used for dynamic chat management, message display, “typing indicator” animations, and automatic scrolling.</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The AI tutor connects via API calls, allowing real-time generation of responses and corrections.</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Bot messages support Markdown formatting, including lists, highlighted words, and short explanations.</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The goal of the technology is to create an application that is fast, modern, and easy to use, without the need for additional installations.</a:t>
            </a:r>
            <a:br>
              <a:rPr lang="en-US" sz="2400" dirty="0">
                <a:latin typeface="Times New Roman" panose="02020603050405020304" pitchFamily="18" charset="0"/>
                <a:cs typeface="Times New Roman" panose="02020603050405020304" pitchFamily="18" charset="0"/>
              </a:rPr>
            </a:br>
            <a:r>
              <a:rPr lang="en-US" sz="2400" b="1" dirty="0">
                <a:latin typeface="Times New Roman" panose="02020603050405020304" pitchFamily="18" charset="0"/>
                <a:cs typeface="Times New Roman" panose="02020603050405020304" pitchFamily="18" charset="0"/>
              </a:rPr>
              <a:t>Bullet points:</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HTML &amp; CSS for responsive design</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JavaScript for interactivity and animations</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API for communication with the AI tutor</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Markdown support for rich text display</a:t>
            </a:r>
          </a:p>
        </p:txBody>
      </p:sp>
    </p:spTree>
    <p:extLst>
      <p:ext uri="{BB962C8B-B14F-4D97-AF65-F5344CB8AC3E}">
        <p14:creationId xmlns:p14="http://schemas.microsoft.com/office/powerpoint/2010/main" val="10752856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B0592-6940-0085-57D9-81D551E401CD}"/>
              </a:ext>
            </a:extLst>
          </p:cNvPr>
          <p:cNvSpPr>
            <a:spLocks noGrp="1"/>
          </p:cNvSpPr>
          <p:nvPr>
            <p:ph type="title"/>
          </p:nvPr>
        </p:nvSpPr>
        <p:spPr>
          <a:xfrm>
            <a:off x="839788" y="457200"/>
            <a:ext cx="3932237" cy="530225"/>
          </a:xfrm>
        </p:spPr>
        <p:txBody>
          <a:bodyPr>
            <a:normAutofit fontScale="90000"/>
          </a:bodyPr>
          <a:lstStyle/>
          <a:p>
            <a:pPr algn="ctr"/>
            <a:r>
              <a:rPr lang="hr-HR" sz="3600" b="1" dirty="0"/>
              <a:t>EXAMPLES OF USE</a:t>
            </a:r>
            <a:endParaRPr lang="hr-HR" sz="3600" dirty="0"/>
          </a:p>
        </p:txBody>
      </p:sp>
      <p:pic>
        <p:nvPicPr>
          <p:cNvPr id="8" name="Content Placeholder 7">
            <a:extLst>
              <a:ext uri="{FF2B5EF4-FFF2-40B4-BE49-F238E27FC236}">
                <a16:creationId xmlns:a16="http://schemas.microsoft.com/office/drawing/2014/main" id="{FA62B165-D5B6-1512-12F4-608D08DA2BAA}"/>
              </a:ext>
            </a:extLst>
          </p:cNvPr>
          <p:cNvPicPr>
            <a:picLocks noGrp="1" noChangeAspect="1"/>
          </p:cNvPicPr>
          <p:nvPr>
            <p:ph idx="1"/>
          </p:nvPr>
        </p:nvPicPr>
        <p:blipFill>
          <a:blip r:embed="rId3"/>
          <a:stretch>
            <a:fillRect/>
          </a:stretch>
        </p:blipFill>
        <p:spPr>
          <a:xfrm>
            <a:off x="5259388" y="1193800"/>
            <a:ext cx="6172200" cy="1181100"/>
          </a:xfrm>
        </p:spPr>
      </p:pic>
      <p:sp>
        <p:nvSpPr>
          <p:cNvPr id="4" name="Text Placeholder 3">
            <a:extLst>
              <a:ext uri="{FF2B5EF4-FFF2-40B4-BE49-F238E27FC236}">
                <a16:creationId xmlns:a16="http://schemas.microsoft.com/office/drawing/2014/main" id="{53710229-B289-D416-EFAE-7BDFD1DEBC95}"/>
              </a:ext>
            </a:extLst>
          </p:cNvPr>
          <p:cNvSpPr>
            <a:spLocks noGrp="1"/>
          </p:cNvSpPr>
          <p:nvPr>
            <p:ph type="body" sz="half" idx="2"/>
          </p:nvPr>
        </p:nvSpPr>
        <p:spPr>
          <a:xfrm>
            <a:off x="101600" y="1193800"/>
            <a:ext cx="4953000" cy="5029200"/>
          </a:xfrm>
        </p:spPr>
        <p:txBody>
          <a:bodyPr>
            <a:normAutofit fontScale="92500"/>
          </a:bodyPr>
          <a:lstStyle/>
          <a:p>
            <a:r>
              <a:rPr lang="en-US" sz="2400" dirty="0">
                <a:latin typeface="Times New Roman" panose="02020603050405020304" pitchFamily="18" charset="0"/>
                <a:cs typeface="Times New Roman" panose="02020603050405020304" pitchFamily="18" charset="0"/>
              </a:rPr>
              <a:t>Users can use predefined short messages (presets) such as Small Talk, Correction, and Vocab for quick interaction.</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They can also enter their own sentences and send them by pressing </a:t>
            </a:r>
            <a:r>
              <a:rPr lang="en-US" sz="2400" b="1" dirty="0">
                <a:latin typeface="Times New Roman" panose="02020603050405020304" pitchFamily="18" charset="0"/>
                <a:cs typeface="Times New Roman" panose="02020603050405020304" pitchFamily="18" charset="0"/>
              </a:rPr>
              <a:t>Enter</a:t>
            </a:r>
            <a:r>
              <a:rPr lang="en-US" sz="2400" dirty="0">
                <a:latin typeface="Times New Roman" panose="02020603050405020304" pitchFamily="18" charset="0"/>
                <a:cs typeface="Times New Roman" panose="02020603050405020304" pitchFamily="18" charset="0"/>
              </a:rPr>
              <a:t> or the </a:t>
            </a:r>
            <a:r>
              <a:rPr lang="en-US" sz="2400" b="1" dirty="0">
                <a:latin typeface="Times New Roman" panose="02020603050405020304" pitchFamily="18" charset="0"/>
                <a:cs typeface="Times New Roman" panose="02020603050405020304" pitchFamily="18" charset="0"/>
              </a:rPr>
              <a:t>Send</a:t>
            </a:r>
            <a:r>
              <a:rPr lang="en-US" sz="2400" dirty="0">
                <a:latin typeface="Times New Roman" panose="02020603050405020304" pitchFamily="18" charset="0"/>
                <a:cs typeface="Times New Roman" panose="02020603050405020304" pitchFamily="18" charset="0"/>
              </a:rPr>
              <a:t> button.</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The AI tutor automatically corrects grammatical mistakes and provides brief explanations.</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Example: the user types “</a:t>
            </a:r>
            <a:r>
              <a:rPr lang="en-US" sz="2400" dirty="0" err="1">
                <a:latin typeface="Times New Roman" panose="02020603050405020304" pitchFamily="18" charset="0"/>
                <a:cs typeface="Times New Roman" panose="02020603050405020304" pitchFamily="18" charset="0"/>
              </a:rPr>
              <a:t>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im</a:t>
            </a:r>
            <a:r>
              <a:rPr lang="en-US" sz="2400" dirty="0">
                <a:latin typeface="Times New Roman" panose="02020603050405020304" pitchFamily="18" charset="0"/>
                <a:cs typeface="Times New Roman" panose="02020603050405020304" pitchFamily="18" charset="0"/>
              </a:rPr>
              <a:t> go to store,” and the AI returns: “I’m going to the store - corrected with explanation.”</a:t>
            </a:r>
            <a:br>
              <a:rPr lang="en-US" sz="2400" dirty="0">
                <a:latin typeface="Times New Roman" panose="02020603050405020304" pitchFamily="18" charset="0"/>
                <a:cs typeface="Times New Roman" panose="02020603050405020304" pitchFamily="18" charset="0"/>
              </a:rPr>
            </a:br>
            <a:r>
              <a:rPr lang="en-US" sz="2400" dirty="0" err="1">
                <a:latin typeface="Times New Roman" panose="02020603050405020304" pitchFamily="18" charset="0"/>
                <a:cs typeface="Times New Roman" panose="02020603050405020304" pitchFamily="18" charset="0"/>
              </a:rPr>
              <a:t>LearnBuddy</a:t>
            </a:r>
            <a:r>
              <a:rPr lang="en-US" sz="2400" dirty="0">
                <a:latin typeface="Times New Roman" panose="02020603050405020304" pitchFamily="18" charset="0"/>
                <a:cs typeface="Times New Roman" panose="02020603050405020304" pitchFamily="18" charset="0"/>
              </a:rPr>
              <a:t> can also suggest vocabulary exercises and simulate conversations in real-life situations.</a:t>
            </a:r>
            <a:endParaRPr lang="sr-Latn-BA" sz="2400" i="1" dirty="0">
              <a:solidFill>
                <a:srgbClr val="C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487071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E2626-5DDE-3FD0-039C-7FBCE9ADE4C3}"/>
              </a:ext>
            </a:extLst>
          </p:cNvPr>
          <p:cNvSpPr>
            <a:spLocks noGrp="1"/>
          </p:cNvSpPr>
          <p:nvPr>
            <p:ph type="title"/>
          </p:nvPr>
        </p:nvSpPr>
        <p:spPr>
          <a:xfrm>
            <a:off x="838200" y="241301"/>
            <a:ext cx="10515600" cy="6527800"/>
          </a:xfrm>
        </p:spPr>
        <p:txBody>
          <a:bodyPr>
            <a:noAutofit/>
          </a:bodyPr>
          <a:lstStyle/>
          <a:p>
            <a:r>
              <a:rPr lang="en-US" sz="3200" b="1" dirty="0">
                <a:latin typeface="Times New Roman" panose="02020603050405020304" pitchFamily="18" charset="0"/>
                <a:cs typeface="Times New Roman" panose="02020603050405020304" pitchFamily="18" charset="0"/>
              </a:rPr>
              <a:t>EXERCISES AND TASKS:</a:t>
            </a:r>
            <a:br>
              <a:rPr lang="en-US" sz="3200" dirty="0">
                <a:latin typeface="Times New Roman" panose="02020603050405020304" pitchFamily="18" charset="0"/>
                <a:cs typeface="Times New Roman" panose="02020603050405020304" pitchFamily="18" charset="0"/>
              </a:rPr>
            </a:br>
            <a:r>
              <a:rPr lang="en-US" sz="3200" dirty="0" err="1">
                <a:latin typeface="Times New Roman" panose="02020603050405020304" pitchFamily="18" charset="0"/>
                <a:cs typeface="Times New Roman" panose="02020603050405020304" pitchFamily="18" charset="0"/>
              </a:rPr>
              <a:t>LearnBuddy</a:t>
            </a:r>
            <a:r>
              <a:rPr lang="en-US" sz="3200" dirty="0">
                <a:latin typeface="Times New Roman" panose="02020603050405020304" pitchFamily="18" charset="0"/>
                <a:cs typeface="Times New Roman" panose="02020603050405020304" pitchFamily="18" charset="0"/>
              </a:rPr>
              <a:t> is not only for sentence correction but also for interactive exercises that help users learn a language in a practical way.</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Users can:</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Get vocabulary by topics: travel, restaurants, work, school.</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Complete short tasks:</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Fill in the blank in a sentence</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Write the correct version of a sentence</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Find mistakes in a text</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Receive example sentences and context for new words, making them easier to remember.</a:t>
            </a:r>
            <a:br>
              <a:rPr lang="en-US" sz="3200" dirty="0">
                <a:latin typeface="Times New Roman" panose="02020603050405020304" pitchFamily="18" charset="0"/>
                <a:cs typeface="Times New Roman" panose="02020603050405020304" pitchFamily="18" charset="0"/>
              </a:rPr>
            </a:br>
            <a:r>
              <a:rPr lang="en-US" sz="3200" dirty="0">
                <a:latin typeface="Times New Roman" panose="02020603050405020304" pitchFamily="18" charset="0"/>
                <a:cs typeface="Times New Roman" panose="02020603050405020304" pitchFamily="18" charset="0"/>
              </a:rPr>
              <a:t>Practice through conversation simulations (role-play), e.g., ordering at a restaurant or booking a hotel.</a:t>
            </a:r>
          </a:p>
        </p:txBody>
      </p:sp>
    </p:spTree>
    <p:extLst>
      <p:ext uri="{BB962C8B-B14F-4D97-AF65-F5344CB8AC3E}">
        <p14:creationId xmlns:p14="http://schemas.microsoft.com/office/powerpoint/2010/main" val="31797868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3D9DEB-8C62-0B19-4F95-CB6C27AC5EB5}"/>
              </a:ext>
            </a:extLst>
          </p:cNvPr>
          <p:cNvSpPr>
            <a:spLocks noGrp="1"/>
          </p:cNvSpPr>
          <p:nvPr>
            <p:ph type="ctrTitle"/>
          </p:nvPr>
        </p:nvSpPr>
        <p:spPr>
          <a:xfrm>
            <a:off x="914400" y="312738"/>
            <a:ext cx="10579100" cy="846137"/>
          </a:xfrm>
        </p:spPr>
        <p:txBody>
          <a:bodyPr>
            <a:normAutofit fontScale="90000"/>
          </a:bodyPr>
          <a:lstStyle/>
          <a:p>
            <a:r>
              <a:rPr lang="hr-HR" dirty="0"/>
              <a:t>ADVANTAGES</a:t>
            </a:r>
            <a:endParaRPr lang="sr-Latn-BA" dirty="0"/>
          </a:p>
        </p:txBody>
      </p:sp>
      <p:sp>
        <p:nvSpPr>
          <p:cNvPr id="6" name="Rectangle 3">
            <a:extLst>
              <a:ext uri="{FF2B5EF4-FFF2-40B4-BE49-F238E27FC236}">
                <a16:creationId xmlns:a16="http://schemas.microsoft.com/office/drawing/2014/main" id="{A5B23046-9D8A-6F39-3DDE-6DD42EEF7186}"/>
              </a:ext>
            </a:extLst>
          </p:cNvPr>
          <p:cNvSpPr>
            <a:spLocks noGrp="1" noChangeArrowheads="1"/>
          </p:cNvSpPr>
          <p:nvPr>
            <p:ph type="subTitle" idx="1"/>
          </p:nvPr>
        </p:nvSpPr>
        <p:spPr bwMode="auto">
          <a:xfrm>
            <a:off x="190500" y="1203038"/>
            <a:ext cx="10793404" cy="550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Personalized</a:t>
            </a:r>
            <a:r>
              <a:rPr kumimoji="0" lang="sr-Latn-RS" altLang="sr-Latn-R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Language</a:t>
            </a:r>
            <a:r>
              <a:rPr kumimoji="0" lang="sr-Latn-RS" altLang="sr-Latn-R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Learning</a:t>
            </a:r>
            <a:b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The</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AI tutor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tracks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what</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the</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user</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writes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and</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corrects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sentences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according</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to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their</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needs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Interactive</a:t>
            </a:r>
            <a:r>
              <a:rPr kumimoji="0" lang="sr-Latn-RS" altLang="sr-Latn-R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Practice</a:t>
            </a:r>
            <a:b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Role-</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play</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simulations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e.g</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 a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restaurant</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help</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users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learn</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through</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real</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communication</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Quick</a:t>
            </a:r>
            <a:r>
              <a:rPr kumimoji="0" lang="sr-Latn-RS" altLang="sr-Latn-R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Corrections</a:t>
            </a:r>
            <a:r>
              <a:rPr kumimoji="0" lang="sr-Latn-RS" altLang="sr-Latn-R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and</a:t>
            </a:r>
            <a:r>
              <a:rPr kumimoji="0" lang="sr-Latn-RS" altLang="sr-Latn-R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Explanations</a:t>
            </a:r>
            <a:b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The</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generateTutorReply</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function</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automatically</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corrects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mistakes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and</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explains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rules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Vocabulary</a:t>
            </a:r>
            <a:r>
              <a:rPr kumimoji="0" lang="sr-Latn-RS" altLang="sr-Latn-R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Exercises</a:t>
            </a:r>
            <a:b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Predefined</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messages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presets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allow</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for</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quick</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learning</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of</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new</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words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and</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expressions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Markdown</a:t>
            </a:r>
            <a:r>
              <a:rPr kumimoji="0" lang="sr-Latn-RS" altLang="sr-Latn-R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Support</a:t>
            </a:r>
            <a:r>
              <a:rPr kumimoji="0" lang="sr-Latn-RS" altLang="sr-Latn-R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and</a:t>
            </a:r>
            <a:r>
              <a:rPr kumimoji="0" lang="sr-Latn-RS" altLang="sr-Latn-R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Clear</a:t>
            </a:r>
            <a:r>
              <a:rPr kumimoji="0" lang="sr-Latn-RS" altLang="sr-Latn-R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Structure</a:t>
            </a:r>
            <a:b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AI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messages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use</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headings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lists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and</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highlighted</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text</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making</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lessons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easier</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to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follow</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Continuous</a:t>
            </a:r>
            <a:r>
              <a:rPr kumimoji="0" lang="sr-Latn-RS" altLang="sr-Latn-R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Learning</a:t>
            </a:r>
            <a:r>
              <a:rPr kumimoji="0" lang="sr-Latn-RS" altLang="sr-Latn-R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Without</a:t>
            </a:r>
            <a:r>
              <a:rPr kumimoji="0" lang="sr-Latn-RS" altLang="sr-Latn-R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 Live </a:t>
            </a: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Teacher</a:t>
            </a:r>
            <a:b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Users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can</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practice</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anytime</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without</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the</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need</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for</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teacher’s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presence</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Simple</a:t>
            </a:r>
            <a:r>
              <a:rPr kumimoji="0" lang="sr-Latn-RS" altLang="sr-Latn-R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and</a:t>
            </a:r>
            <a:r>
              <a:rPr kumimoji="0" lang="sr-Latn-RS" altLang="sr-Latn-R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Modern</a:t>
            </a:r>
            <a:r>
              <a:rPr kumimoji="0" lang="sr-Latn-RS" altLang="sr-Latn-R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Interface</a:t>
            </a:r>
            <a:b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HTML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and</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CSS provide a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responsive</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and</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clean</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design</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while</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JavaScript</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ensures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interactivity</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Automatic</a:t>
            </a:r>
            <a:r>
              <a:rPr kumimoji="0" lang="sr-Latn-RS" altLang="sr-Latn-R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Scrolling</a:t>
            </a:r>
            <a:r>
              <a:rPr kumimoji="0" lang="sr-Latn-RS" altLang="sr-Latn-R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and</a:t>
            </a:r>
            <a:r>
              <a:rPr kumimoji="0" lang="sr-Latn-RS" altLang="sr-Latn-R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Typing</a:t>
            </a:r>
            <a:r>
              <a:rPr kumimoji="0" lang="sr-Latn-RS" altLang="sr-Latn-RS" sz="2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Indicator</a:t>
            </a:r>
            <a:b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Messages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automatically</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scroll</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to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new</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ones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and</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users</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see</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when</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the</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AI is </a:t>
            </a:r>
            <a:r>
              <a:rPr kumimoji="0" lang="sr-Latn-RS" altLang="sr-Latn-RS" sz="22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responding</a:t>
            </a:r>
            <a:r>
              <a:rPr kumimoji="0" lang="sr-Latn-RS" altLang="sr-Latn-R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7505459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B6766-AE00-DFA6-1D32-69E15DB5E1A1}"/>
              </a:ext>
            </a:extLst>
          </p:cNvPr>
          <p:cNvSpPr>
            <a:spLocks noGrp="1"/>
          </p:cNvSpPr>
          <p:nvPr>
            <p:ph type="ctrTitle"/>
          </p:nvPr>
        </p:nvSpPr>
        <p:spPr>
          <a:xfrm>
            <a:off x="1435100" y="144463"/>
            <a:ext cx="9144000" cy="808037"/>
          </a:xfrm>
        </p:spPr>
        <p:txBody>
          <a:bodyPr>
            <a:normAutofit fontScale="90000"/>
          </a:bodyPr>
          <a:lstStyle/>
          <a:p>
            <a:r>
              <a:rPr lang="hr-HR" dirty="0">
                <a:latin typeface="Times New Roman" panose="02020603050405020304" pitchFamily="18" charset="0"/>
                <a:cs typeface="Times New Roman" panose="02020603050405020304" pitchFamily="18" charset="0"/>
              </a:rPr>
              <a:t>CONCLUSION</a:t>
            </a:r>
            <a:endParaRPr lang="sr-Latn-BA" b="1" i="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D0E86181-8265-0537-D361-8B49A911F4B9}"/>
              </a:ext>
            </a:extLst>
          </p:cNvPr>
          <p:cNvSpPr>
            <a:spLocks noGrp="1" noChangeArrowheads="1"/>
          </p:cNvSpPr>
          <p:nvPr>
            <p:ph type="subTitle" idx="1"/>
          </p:nvPr>
        </p:nvSpPr>
        <p:spPr bwMode="auto">
          <a:xfrm>
            <a:off x="1079500" y="1459793"/>
            <a:ext cx="9334500" cy="461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l"/>
            <a:r>
              <a:rPr lang="en-US" sz="2800" dirty="0" err="1">
                <a:latin typeface="Times New Roman" panose="02020603050405020304" pitchFamily="18" charset="0"/>
                <a:cs typeface="Times New Roman" panose="02020603050405020304" pitchFamily="18" charset="0"/>
              </a:rPr>
              <a:t>LearnBuddy</a:t>
            </a:r>
            <a:r>
              <a:rPr lang="en-US" sz="2800" dirty="0">
                <a:latin typeface="Times New Roman" panose="02020603050405020304" pitchFamily="18" charset="0"/>
                <a:cs typeface="Times New Roman" panose="02020603050405020304" pitchFamily="18" charset="0"/>
              </a:rPr>
              <a:t> is a powerful language-learning tool that combines interactivity, practical exercises, and personalized corrections.</a:t>
            </a:r>
            <a:br>
              <a:rPr lang="en-US" sz="2800" dirty="0">
                <a:latin typeface="Times New Roman" panose="02020603050405020304" pitchFamily="18" charset="0"/>
                <a:cs typeface="Times New Roman" panose="02020603050405020304" pitchFamily="18" charset="0"/>
              </a:rPr>
            </a:br>
            <a:r>
              <a:rPr lang="en-US" sz="2800" dirty="0">
                <a:latin typeface="Times New Roman" panose="02020603050405020304" pitchFamily="18" charset="0"/>
                <a:cs typeface="Times New Roman" panose="02020603050405020304" pitchFamily="18" charset="0"/>
              </a:rPr>
              <a:t>Through a simple and modern interface, students can:</a:t>
            </a:r>
          </a:p>
          <a:p>
            <a:pPr algn="l"/>
            <a:r>
              <a:rPr lang="en-US" sz="2800" dirty="0">
                <a:latin typeface="Times New Roman" panose="02020603050405020304" pitchFamily="18" charset="0"/>
                <a:cs typeface="Times New Roman" panose="02020603050405020304" pitchFamily="18" charset="0"/>
              </a:rPr>
              <a:t>Practice communication in real-life situations (role-play)</a:t>
            </a:r>
          </a:p>
          <a:p>
            <a:pPr algn="l"/>
            <a:r>
              <a:rPr lang="en-US" sz="2800" dirty="0">
                <a:latin typeface="Times New Roman" panose="02020603050405020304" pitchFamily="18" charset="0"/>
                <a:cs typeface="Times New Roman" panose="02020603050405020304" pitchFamily="18" charset="0"/>
              </a:rPr>
              <a:t>Receive instant corrections and explanations of their mistakes</a:t>
            </a:r>
          </a:p>
          <a:p>
            <a:pPr algn="l"/>
            <a:r>
              <a:rPr lang="en-US" sz="2800" dirty="0">
                <a:latin typeface="Times New Roman" panose="02020603050405020304" pitchFamily="18" charset="0"/>
                <a:cs typeface="Times New Roman" panose="02020603050405020304" pitchFamily="18" charset="0"/>
              </a:rPr>
              <a:t>Learn new vocabulary through themed exercises</a:t>
            </a:r>
          </a:p>
          <a:p>
            <a:pPr algn="l"/>
            <a:r>
              <a:rPr lang="en-US" sz="2800" dirty="0">
                <a:latin typeface="Times New Roman" panose="02020603050405020304" pitchFamily="18" charset="0"/>
                <a:cs typeface="Times New Roman" panose="02020603050405020304" pitchFamily="18" charset="0"/>
              </a:rPr>
              <a:t>Build confidence in writing and speaking without a live teacher</a:t>
            </a:r>
          </a:p>
          <a:p>
            <a:pPr algn="l"/>
            <a:r>
              <a:rPr lang="en-US" sz="2800" b="1" dirty="0">
                <a:latin typeface="Times New Roman" panose="02020603050405020304" pitchFamily="18" charset="0"/>
                <a:cs typeface="Times New Roman" panose="02020603050405020304" pitchFamily="18" charset="0"/>
              </a:rPr>
              <a:t>Key Message:</a:t>
            </a:r>
            <a:br>
              <a:rPr lang="en-US" sz="2800" dirty="0">
                <a:latin typeface="Times New Roman" panose="02020603050405020304" pitchFamily="18" charset="0"/>
                <a:cs typeface="Times New Roman" panose="02020603050405020304" pitchFamily="18" charset="0"/>
              </a:rPr>
            </a:br>
            <a:r>
              <a:rPr lang="en-US" sz="2800" dirty="0" err="1">
                <a:latin typeface="Times New Roman" panose="02020603050405020304" pitchFamily="18" charset="0"/>
                <a:cs typeface="Times New Roman" panose="02020603050405020304" pitchFamily="18" charset="0"/>
              </a:rPr>
              <a:t>LearnBuddy</a:t>
            </a:r>
            <a:r>
              <a:rPr lang="en-US" sz="2800" dirty="0">
                <a:latin typeface="Times New Roman" panose="02020603050405020304" pitchFamily="18" charset="0"/>
                <a:cs typeface="Times New Roman" panose="02020603050405020304" pitchFamily="18" charset="0"/>
              </a:rPr>
              <a:t> makes the language-learning process easier, fun, practical, and more effective</a:t>
            </a:r>
          </a:p>
        </p:txBody>
      </p:sp>
    </p:spTree>
    <p:extLst>
      <p:ext uri="{BB962C8B-B14F-4D97-AF65-F5344CB8AC3E}">
        <p14:creationId xmlns:p14="http://schemas.microsoft.com/office/powerpoint/2010/main" val="10066245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sustava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85</TotalTime>
  <Words>926</Words>
  <Application>Microsoft Office PowerPoint</Application>
  <PresentationFormat>Široki zaslon</PresentationFormat>
  <Paragraphs>39</Paragraphs>
  <Slides>9</Slides>
  <Notes>1</Notes>
  <HiddenSlides>0</HiddenSlides>
  <MMClips>0</MMClips>
  <ScaleCrop>false</ScaleCrop>
  <HeadingPairs>
    <vt:vector size="6" baseType="variant">
      <vt:variant>
        <vt:lpstr>Korišteni fontovi</vt:lpstr>
      </vt:variant>
      <vt:variant>
        <vt:i4>4</vt:i4>
      </vt:variant>
      <vt:variant>
        <vt:lpstr>Tema</vt:lpstr>
      </vt:variant>
      <vt:variant>
        <vt:i4>1</vt:i4>
      </vt:variant>
      <vt:variant>
        <vt:lpstr>Naslovi slajdova</vt:lpstr>
      </vt:variant>
      <vt:variant>
        <vt:i4>9</vt:i4>
      </vt:variant>
    </vt:vector>
  </HeadingPairs>
  <TitlesOfParts>
    <vt:vector size="14" baseType="lpstr">
      <vt:lpstr>Arial</vt:lpstr>
      <vt:lpstr>Calibri</vt:lpstr>
      <vt:lpstr>Calibri Light</vt:lpstr>
      <vt:lpstr>Times New Roman</vt:lpstr>
      <vt:lpstr>Office Theme</vt:lpstr>
      <vt:lpstr>LANGUAGE TUTOR CHATBOT</vt:lpstr>
      <vt:lpstr>LearnBuddy is an interactive web application designed as a personal language-learning tutor. Through a modern and minimalist design, it allows users to easily communicate with the AI tutor. The application uses a chat interface where users can send sentences and receive corrections in real time. LearnBuddy offers predefined short messages (presets) for quickly starting conversations or exercises. Each AI tutor message is displayed with formatted text, including lists, highlighted text, and explanations. Users can enter their own sentences in the input field and send them by pressing Enter or the Send button. The application uses JavaScript for dynamically displaying messages, a typing indicator, and automatic scrolling. The UI includes a top bar with shortcuts, a chat panel with messages, and a composer for text input. LearnBuddy supports conversation simulations, suggests vocabulary, and provides short practical exercises. The goal of the application is to give students an efficient and practical way to learn a language in real time.</vt:lpstr>
      <vt:lpstr>Main Features: Sentence correction Exercises and tasks Vocabulary by topics Conversation simulations</vt:lpstr>
      <vt:lpstr>User Interface (UI)</vt:lpstr>
      <vt:lpstr>TECHNOLOGY: LearnBuddy combines modern web technologies to provide an interactive language-learning experience. The application uses HTML and CSS to structure and style the interface, ensuring a responsive design that works on different devices. JavaScript is used for dynamic chat management, message display, “typing indicator” animations, and automatic scrolling. The AI tutor connects via API calls, allowing real-time generation of responses and corrections. Bot messages support Markdown formatting, including lists, highlighted words, and short explanations. The goal of the technology is to create an application that is fast, modern, and easy to use, without the need for additional installations. Bullet points: HTML &amp; CSS for responsive design JavaScript for interactivity and animations API for communication with the AI tutor Markdown support for rich text display</vt:lpstr>
      <vt:lpstr>EXAMPLES OF USE</vt:lpstr>
      <vt:lpstr>EXERCISES AND TASKS: LearnBuddy is not only for sentence correction but also for interactive exercises that help users learn a language in a practical way. Users can: Get vocabulary by topics: travel, restaurants, work, school. Complete short tasks: Fill in the blank in a sentence Write the correct version of a sentence Find mistakes in a text Receive example sentences and context for new words, making them easier to remember. Practice through conversation simulations (role-play), e.g., ordering at a restaurant or booking a hotel.</vt:lpstr>
      <vt:lpstr>ADVANTAGES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muamer kuralic</dc:creator>
  <cp:lastModifiedBy>Edin Hodzic</cp:lastModifiedBy>
  <cp:revision>2</cp:revision>
  <dcterms:created xsi:type="dcterms:W3CDTF">2025-11-30T18:04:25Z</dcterms:created>
  <dcterms:modified xsi:type="dcterms:W3CDTF">2025-12-07T20:04:15Z</dcterms:modified>
</cp:coreProperties>
</file>

<file path=docProps/thumbnail.jpeg>
</file>